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theme/themeOverride19.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theme/themeOverride23.xml" ContentType="application/vnd.openxmlformats-officedocument.themeOverride+xml"/>
  <Override PartName="/ppt/notesSlides/notesSlide28.xml" ContentType="application/vnd.openxmlformats-officedocument.presentationml.notesSlide+xml"/>
  <Override PartName="/ppt/theme/themeOverride24.xml" ContentType="application/vnd.openxmlformats-officedocument.themeOverride+xml"/>
  <Override PartName="/ppt/notesSlides/notesSlide29.xml" ContentType="application/vnd.openxmlformats-officedocument.presentationml.notesSlide+xml"/>
  <Override PartName="/ppt/theme/themeOverride25.xml" ContentType="application/vnd.openxmlformats-officedocument.themeOverride+xml"/>
  <Override PartName="/ppt/notesSlides/notesSlide30.xml" ContentType="application/vnd.openxmlformats-officedocument.presentationml.notesSlide+xml"/>
  <Override PartName="/ppt/theme/themeOverride26.xml" ContentType="application/vnd.openxmlformats-officedocument.themeOverride+xml"/>
  <Override PartName="/ppt/notesSlides/notesSlide31.xml" ContentType="application/vnd.openxmlformats-officedocument.presentationml.notesSlide+xml"/>
  <Override PartName="/ppt/theme/themeOverride27.xml" ContentType="application/vnd.openxmlformats-officedocument.themeOverride+xml"/>
  <Override PartName="/ppt/notesSlides/notesSlide32.xml" ContentType="application/vnd.openxmlformats-officedocument.presentationml.notesSlide+xml"/>
  <Override PartName="/ppt/theme/themeOverride2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9.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0.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31.xml" ContentType="application/vnd.openxmlformats-officedocument.themeOverride+xml"/>
  <Override PartName="/ppt/notesSlides/notesSlide44.xml" ContentType="application/vnd.openxmlformats-officedocument.presentationml.notesSlide+xml"/>
  <Override PartName="/ppt/theme/themeOverride32.xml" ContentType="application/vnd.openxmlformats-officedocument.themeOverride+xml"/>
  <Override PartName="/ppt/notesSlides/notesSlide45.xml" ContentType="application/vnd.openxmlformats-officedocument.presentationml.notesSlide+xml"/>
  <Override PartName="/ppt/theme/themeOverride33.xml" ContentType="application/vnd.openxmlformats-officedocument.themeOverride+xml"/>
  <Override PartName="/ppt/notesSlides/notesSlide46.xml" ContentType="application/vnd.openxmlformats-officedocument.presentationml.notesSlide+xml"/>
  <Override PartName="/ppt/theme/themeOverride34.xml" ContentType="application/vnd.openxmlformats-officedocument.themeOverride+xml"/>
  <Override PartName="/ppt/notesSlides/notesSlide47.xml" ContentType="application/vnd.openxmlformats-officedocument.presentationml.notesSlide+xml"/>
  <Override PartName="/ppt/theme/themeOverride35.xml" ContentType="application/vnd.openxmlformats-officedocument.themeOverride+xml"/>
  <Override PartName="/ppt/notesSlides/notesSlide48.xml" ContentType="application/vnd.openxmlformats-officedocument.presentationml.notesSlide+xml"/>
  <Override PartName="/ppt/theme/themeOverride36.xml" ContentType="application/vnd.openxmlformats-officedocument.themeOverride+xml"/>
  <Override PartName="/ppt/notesSlides/notesSlide49.xml" ContentType="application/vnd.openxmlformats-officedocument.presentationml.notesSlide+xml"/>
  <Override PartName="/ppt/theme/themeOverride37.xml" ContentType="application/vnd.openxmlformats-officedocument.themeOverride+xml"/>
  <Override PartName="/ppt/notesSlides/notesSlide50.xml" ContentType="application/vnd.openxmlformats-officedocument.presentationml.notesSlide+xml"/>
  <Override PartName="/ppt/theme/themeOverride38.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201"/>
  </p:notesMasterIdLst>
  <p:handoutMasterIdLst>
    <p:handoutMasterId r:id="rId202"/>
  </p:handoutMasterIdLst>
  <p:sldIdLst>
    <p:sldId id="921" r:id="rId2"/>
    <p:sldId id="856" r:id="rId3"/>
    <p:sldId id="857" r:id="rId4"/>
    <p:sldId id="843" r:id="rId5"/>
    <p:sldId id="941" r:id="rId6"/>
    <p:sldId id="942" r:id="rId7"/>
    <p:sldId id="845" r:id="rId8"/>
    <p:sldId id="846" r:id="rId9"/>
    <p:sldId id="346" r:id="rId10"/>
    <p:sldId id="257" r:id="rId11"/>
    <p:sldId id="260" r:id="rId12"/>
    <p:sldId id="261" r:id="rId13"/>
    <p:sldId id="268" r:id="rId14"/>
    <p:sldId id="269" r:id="rId15"/>
    <p:sldId id="267" r:id="rId16"/>
    <p:sldId id="271" r:id="rId17"/>
    <p:sldId id="262" r:id="rId18"/>
    <p:sldId id="263" r:id="rId19"/>
    <p:sldId id="273" r:id="rId20"/>
    <p:sldId id="264" r:id="rId21"/>
    <p:sldId id="471" r:id="rId22"/>
    <p:sldId id="276" r:id="rId23"/>
    <p:sldId id="277" r:id="rId24"/>
    <p:sldId id="265" r:id="rId25"/>
    <p:sldId id="457" r:id="rId26"/>
    <p:sldId id="684" r:id="rId27"/>
    <p:sldId id="258" r:id="rId28"/>
    <p:sldId id="865" r:id="rId29"/>
    <p:sldId id="284" r:id="rId30"/>
    <p:sldId id="280" r:id="rId31"/>
    <p:sldId id="488" r:id="rId32"/>
    <p:sldId id="490" r:id="rId33"/>
    <p:sldId id="495" r:id="rId34"/>
    <p:sldId id="493" r:id="rId35"/>
    <p:sldId id="498" r:id="rId36"/>
    <p:sldId id="499" r:id="rId37"/>
    <p:sldId id="496" r:id="rId38"/>
    <p:sldId id="500" r:id="rId39"/>
    <p:sldId id="501" r:id="rId40"/>
    <p:sldId id="682" r:id="rId41"/>
    <p:sldId id="687" r:id="rId42"/>
    <p:sldId id="464" r:id="rId43"/>
    <p:sldId id="465" r:id="rId44"/>
    <p:sldId id="466" r:id="rId45"/>
    <p:sldId id="467" r:id="rId46"/>
    <p:sldId id="487" r:id="rId47"/>
    <p:sldId id="525" r:id="rId48"/>
    <p:sldId id="527" r:id="rId49"/>
    <p:sldId id="688" r:id="rId50"/>
    <p:sldId id="689" r:id="rId51"/>
    <p:sldId id="867" r:id="rId52"/>
    <p:sldId id="691" r:id="rId53"/>
    <p:sldId id="692" r:id="rId54"/>
    <p:sldId id="695" r:id="rId55"/>
    <p:sldId id="696" r:id="rId56"/>
    <p:sldId id="694" r:id="rId57"/>
    <p:sldId id="697" r:id="rId58"/>
    <p:sldId id="698" r:id="rId59"/>
    <p:sldId id="868" r:id="rId60"/>
    <p:sldId id="874" r:id="rId61"/>
    <p:sldId id="875" r:id="rId62"/>
    <p:sldId id="876" r:id="rId63"/>
    <p:sldId id="877" r:id="rId64"/>
    <p:sldId id="533" r:id="rId65"/>
    <p:sldId id="869" r:id="rId66"/>
    <p:sldId id="535" r:id="rId67"/>
    <p:sldId id="872" r:id="rId68"/>
    <p:sldId id="873" r:id="rId69"/>
    <p:sldId id="870" r:id="rId70"/>
    <p:sldId id="540" r:id="rId71"/>
    <p:sldId id="713" r:id="rId72"/>
    <p:sldId id="543" r:id="rId73"/>
    <p:sldId id="878" r:id="rId74"/>
    <p:sldId id="545" r:id="rId75"/>
    <p:sldId id="546" r:id="rId76"/>
    <p:sldId id="549" r:id="rId77"/>
    <p:sldId id="879" r:id="rId78"/>
    <p:sldId id="943" r:id="rId79"/>
    <p:sldId id="917" r:id="rId80"/>
    <p:sldId id="918" r:id="rId81"/>
    <p:sldId id="551" r:id="rId82"/>
    <p:sldId id="552" r:id="rId83"/>
    <p:sldId id="862" r:id="rId84"/>
    <p:sldId id="863" r:id="rId85"/>
    <p:sldId id="553" r:id="rId86"/>
    <p:sldId id="554" r:id="rId87"/>
    <p:sldId id="681" r:id="rId88"/>
    <p:sldId id="680" r:id="rId89"/>
    <p:sldId id="555" r:id="rId90"/>
    <p:sldId id="881" r:id="rId91"/>
    <p:sldId id="556" r:id="rId92"/>
    <p:sldId id="841" r:id="rId93"/>
    <p:sldId id="558" r:id="rId94"/>
    <p:sldId id="709" r:id="rId95"/>
    <p:sldId id="710" r:id="rId96"/>
    <p:sldId id="711" r:id="rId97"/>
    <p:sldId id="712" r:id="rId98"/>
    <p:sldId id="848" r:id="rId99"/>
    <p:sldId id="564" r:id="rId100"/>
    <p:sldId id="847" r:id="rId101"/>
    <p:sldId id="570" r:id="rId102"/>
    <p:sldId id="850" r:id="rId103"/>
    <p:sldId id="572" r:id="rId104"/>
    <p:sldId id="573" r:id="rId105"/>
    <p:sldId id="849" r:id="rId106"/>
    <p:sldId id="574" r:id="rId107"/>
    <p:sldId id="576" r:id="rId108"/>
    <p:sldId id="578" r:id="rId109"/>
    <p:sldId id="579" r:id="rId110"/>
    <p:sldId id="580" r:id="rId111"/>
    <p:sldId id="861" r:id="rId112"/>
    <p:sldId id="581" r:id="rId113"/>
    <p:sldId id="582" r:id="rId114"/>
    <p:sldId id="883" r:id="rId115"/>
    <p:sldId id="880" r:id="rId116"/>
    <p:sldId id="922" r:id="rId117"/>
    <p:sldId id="584" r:id="rId118"/>
    <p:sldId id="586" r:id="rId119"/>
    <p:sldId id="587" r:id="rId120"/>
    <p:sldId id="588" r:id="rId121"/>
    <p:sldId id="590" r:id="rId122"/>
    <p:sldId id="591" r:id="rId123"/>
    <p:sldId id="598" r:id="rId124"/>
    <p:sldId id="593" r:id="rId125"/>
    <p:sldId id="600" r:id="rId126"/>
    <p:sldId id="884" r:id="rId127"/>
    <p:sldId id="603" r:id="rId128"/>
    <p:sldId id="605" r:id="rId129"/>
    <p:sldId id="606" r:id="rId130"/>
    <p:sldId id="607" r:id="rId131"/>
    <p:sldId id="608" r:id="rId132"/>
    <p:sldId id="609" r:id="rId133"/>
    <p:sldId id="610" r:id="rId134"/>
    <p:sldId id="901" r:id="rId135"/>
    <p:sldId id="940" r:id="rId136"/>
    <p:sldId id="939" r:id="rId137"/>
    <p:sldId id="923" r:id="rId138"/>
    <p:sldId id="924" r:id="rId139"/>
    <p:sldId id="927" r:id="rId140"/>
    <p:sldId id="930" r:id="rId141"/>
    <p:sldId id="929" r:id="rId142"/>
    <p:sldId id="931" r:id="rId143"/>
    <p:sldId id="928" r:id="rId144"/>
    <p:sldId id="932" r:id="rId145"/>
    <p:sldId id="933" r:id="rId146"/>
    <p:sldId id="935" r:id="rId147"/>
    <p:sldId id="936" r:id="rId148"/>
    <p:sldId id="937" r:id="rId149"/>
    <p:sldId id="938" r:id="rId150"/>
    <p:sldId id="925" r:id="rId151"/>
    <p:sldId id="926" r:id="rId152"/>
    <p:sldId id="934" r:id="rId153"/>
    <p:sldId id="614" r:id="rId154"/>
    <p:sldId id="616" r:id="rId155"/>
    <p:sldId id="885" r:id="rId156"/>
    <p:sldId id="886" r:id="rId157"/>
    <p:sldId id="887" r:id="rId158"/>
    <p:sldId id="888" r:id="rId159"/>
    <p:sldId id="889" r:id="rId160"/>
    <p:sldId id="897" r:id="rId161"/>
    <p:sldId id="890" r:id="rId162"/>
    <p:sldId id="891" r:id="rId163"/>
    <p:sldId id="892" r:id="rId164"/>
    <p:sldId id="893" r:id="rId165"/>
    <p:sldId id="894" r:id="rId166"/>
    <p:sldId id="895" r:id="rId167"/>
    <p:sldId id="896" r:id="rId168"/>
    <p:sldId id="626" r:id="rId169"/>
    <p:sldId id="854" r:id="rId170"/>
    <p:sldId id="644" r:id="rId171"/>
    <p:sldId id="628" r:id="rId172"/>
    <p:sldId id="914" r:id="rId173"/>
    <p:sldId id="902" r:id="rId174"/>
    <p:sldId id="904" r:id="rId175"/>
    <p:sldId id="903" r:id="rId176"/>
    <p:sldId id="905" r:id="rId177"/>
    <p:sldId id="906" r:id="rId178"/>
    <p:sldId id="908" r:id="rId179"/>
    <p:sldId id="911" r:id="rId180"/>
    <p:sldId id="909" r:id="rId181"/>
    <p:sldId id="907" r:id="rId182"/>
    <p:sldId id="915" r:id="rId183"/>
    <p:sldId id="630" r:id="rId184"/>
    <p:sldId id="919" r:id="rId185"/>
    <p:sldId id="631" r:id="rId186"/>
    <p:sldId id="913" r:id="rId187"/>
    <p:sldId id="632" r:id="rId188"/>
    <p:sldId id="633" r:id="rId189"/>
    <p:sldId id="634" r:id="rId190"/>
    <p:sldId id="638" r:id="rId191"/>
    <p:sldId id="639" r:id="rId192"/>
    <p:sldId id="640" r:id="rId193"/>
    <p:sldId id="702" r:id="rId194"/>
    <p:sldId id="703" r:id="rId195"/>
    <p:sldId id="641" r:id="rId196"/>
    <p:sldId id="900" r:id="rId197"/>
    <p:sldId id="944" r:id="rId198"/>
    <p:sldId id="945" r:id="rId199"/>
    <p:sldId id="946" r:id="rId200"/>
  </p:sldIdLst>
  <p:sldSz cx="12192000" cy="6858000"/>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0099FF"/>
    <a:srgbClr val="FF3300"/>
    <a:srgbClr val="FF66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8479" autoAdjust="0"/>
  </p:normalViewPr>
  <p:slideViewPr>
    <p:cSldViewPr>
      <p:cViewPr varScale="1">
        <p:scale>
          <a:sx n="103" d="100"/>
          <a:sy n="103" d="100"/>
        </p:scale>
        <p:origin x="888" y="114"/>
      </p:cViewPr>
      <p:guideLst>
        <p:guide orient="horz" pos="2858"/>
        <p:guide pos="28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139700" y="768350"/>
            <a:ext cx="68199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118.xml"/><Relationship Id="rId2" Type="http://schemas.openxmlformats.org/officeDocument/2006/relationships/notesMaster" Target="../notesMasters/notesMaster1.xml"/><Relationship Id="rId1" Type="http://schemas.openxmlformats.org/officeDocument/2006/relationships/themeOverride" Target="../theme/themeOverride30.xml"/><Relationship Id="rId4" Type="http://schemas.openxmlformats.org/officeDocument/2006/relationships/hyperlink" Target="http://baike.baidu.com/view/1350708.ht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183.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85.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86.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187.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88.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92.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95.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你会在计算机网络，操作系统，数据库等后续课程中再次看到这些内容</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a:t>
            </a:fld>
            <a:endParaRPr lang="zh-CN" altLang="en-US">
              <a:latin typeface="Arial" panose="020B0604020202020204" pitchFamily="34" charset="0"/>
            </a:endParaRPr>
          </a:p>
        </p:txBody>
      </p:sp>
    </p:spTree>
    <p:extLst>
      <p:ext uri="{BB962C8B-B14F-4D97-AF65-F5344CB8AC3E}">
        <p14:creationId xmlns:p14="http://schemas.microsoft.com/office/powerpoint/2010/main" val="387955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139700" y="768350"/>
            <a:ext cx="6819900"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139700" y="768350"/>
            <a:ext cx="6819900"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139700" y="768350"/>
            <a:ext cx="6819900"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139700" y="768350"/>
            <a:ext cx="6819900"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139700" y="768350"/>
            <a:ext cx="6819900"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139700" y="768350"/>
            <a:ext cx="6819900"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139700" y="768350"/>
            <a:ext cx="6819900"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30</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139700" y="768350"/>
            <a:ext cx="6819900"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139700" y="768350"/>
            <a:ext cx="6819900"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r>
              <a:rPr lang="en-US" altLang="zh-CN" sz="2800" b="1" smtClean="0"/>
              <a:t>//</a:t>
            </a:r>
            <a:r>
              <a:rPr lang="zh-CN" altLang="en-US" sz="2800" b="1" smtClean="0"/>
              <a:t>时间复杂度：</a:t>
            </a:r>
            <a:r>
              <a:rPr lang="en-US" altLang="zh-CN" sz="2800" b="1" smtClean="0"/>
              <a:t>O(1)</a:t>
            </a:r>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139700" y="768350"/>
            <a:ext cx="6819900"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4</a:t>
            </a:fld>
            <a:endParaRPr lang="zh-CN" altLang="en-US">
              <a:latin typeface="Arial" panose="020B0604020202020204" pitchFamily="34" charset="0"/>
            </a:endParaRPr>
          </a:p>
        </p:txBody>
      </p:sp>
    </p:spTree>
    <p:extLst>
      <p:ext uri="{BB962C8B-B14F-4D97-AF65-F5344CB8AC3E}">
        <p14:creationId xmlns:p14="http://schemas.microsoft.com/office/powerpoint/2010/main" val="417254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139700" y="768350"/>
            <a:ext cx="6819900"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139700" y="768350"/>
            <a:ext cx="6819900"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139700" y="768350"/>
            <a:ext cx="6819900"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139700" y="768350"/>
            <a:ext cx="6819900"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139700" y="768350"/>
            <a:ext cx="6819900"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139700" y="768350"/>
            <a:ext cx="6819900"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45</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139700" y="768350"/>
            <a:ext cx="6819900"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64</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139700" y="768350"/>
            <a:ext cx="6819900"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72</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139700" y="768350"/>
            <a:ext cx="6819900"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75</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139700" y="768350"/>
            <a:ext cx="6819900"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11</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139700" y="768350"/>
            <a:ext cx="6819900"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79</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139700" y="768350"/>
            <a:ext cx="6819900"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81</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139700" y="768350"/>
            <a:ext cx="6819900"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82</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139700" y="768350"/>
            <a:ext cx="6819900"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139700" y="768350"/>
            <a:ext cx="6819900"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139700" y="768350"/>
            <a:ext cx="6819900"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139700" y="768350"/>
            <a:ext cx="6819900"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101</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操作系统中你会再次遇到他的算法</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114</a:t>
            </a:fld>
            <a:endParaRPr lang="zh-CN" altLang="en-US">
              <a:latin typeface="Arial" panose="020B0604020202020204" pitchFamily="34" charset="0"/>
            </a:endParaRPr>
          </a:p>
        </p:txBody>
      </p:sp>
    </p:spTree>
    <p:extLst>
      <p:ext uri="{BB962C8B-B14F-4D97-AF65-F5344CB8AC3E}">
        <p14:creationId xmlns:p14="http://schemas.microsoft.com/office/powerpoint/2010/main" val="701243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139700" y="768350"/>
            <a:ext cx="6819900"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138113" y="766763"/>
            <a:ext cx="6819900"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139700" y="768350"/>
            <a:ext cx="6819900"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125</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139700" y="768350"/>
            <a:ext cx="6819900"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132</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现在，从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和 </a:t>
            </a:r>
            <a:r>
              <a:rPr lang="en-US" altLang="zh-CN" sz="1200" b="0" i="0" kern="1200" dirty="0" smtClean="0">
                <a:solidFill>
                  <a:schemeClr val="tx1"/>
                </a:solidFill>
                <a:effectLst/>
                <a:latin typeface="Arial" panose="020B0604020202020204" pitchFamily="34" charset="0"/>
                <a:ea typeface="+mn-ea"/>
                <a:cs typeface="+mn-cs"/>
              </a:rPr>
              <a:t>g(x) </a:t>
            </a:r>
            <a:r>
              <a:rPr lang="zh-CN" altLang="en-US" sz="1200" b="0" i="0" kern="1200" dirty="0" smtClean="0">
                <a:solidFill>
                  <a:schemeClr val="tx1"/>
                </a:solidFill>
                <a:effectLst/>
                <a:latin typeface="Arial" panose="020B0604020202020204" pitchFamily="34" charset="0"/>
                <a:ea typeface="+mn-ea"/>
                <a:cs typeface="+mn-cs"/>
              </a:rPr>
              <a:t>的定义中不能看出，假如我们搜索依据为 </a:t>
            </a:r>
            <a:r>
              <a:rPr lang="en-US" altLang="zh-CN" sz="1200" b="0" i="0" kern="1200" dirty="0" smtClean="0">
                <a:solidFill>
                  <a:schemeClr val="tx1"/>
                </a:solidFill>
                <a:effectLst/>
                <a:latin typeface="Arial" panose="020B0604020202020204" pitchFamily="34" charset="0"/>
                <a:ea typeface="+mn-ea"/>
                <a:cs typeface="+mn-cs"/>
              </a:rPr>
              <a:t>F(x) </a:t>
            </a:r>
            <a:r>
              <a:rPr lang="zh-CN" altLang="en-US" sz="1200" b="0" i="0" kern="1200" dirty="0" smtClean="0">
                <a:solidFill>
                  <a:schemeClr val="tx1"/>
                </a:solidFill>
                <a:effectLst/>
                <a:latin typeface="Arial" panose="020B0604020202020204" pitchFamily="34" charset="0"/>
                <a:ea typeface="+mn-ea"/>
                <a:cs typeface="+mn-cs"/>
              </a:rPr>
              <a:t>函数。</a:t>
            </a:r>
          </a:p>
          <a:p>
            <a:r>
              <a:rPr lang="zh-CN" altLang="en-US" sz="1200" b="0" i="0" kern="1200" dirty="0" smtClean="0">
                <a:solidFill>
                  <a:schemeClr val="tx1"/>
                </a:solidFill>
                <a:effectLst/>
                <a:latin typeface="Arial" panose="020B0604020202020204" pitchFamily="34" charset="0"/>
                <a:ea typeface="+mn-ea"/>
                <a:cs typeface="+mn-cs"/>
              </a:rPr>
              <a:t>　　当</a:t>
            </a:r>
            <a:r>
              <a:rPr lang="zh-CN" altLang="en-US" sz="1200" b="1" i="0" kern="1200" dirty="0" smtClean="0">
                <a:solidFill>
                  <a:schemeClr val="tx1"/>
                </a:solidFill>
                <a:effectLst/>
                <a:latin typeface="Arial" panose="020B0604020202020204" pitchFamily="34" charset="0"/>
                <a:ea typeface="+mn-ea"/>
                <a:cs typeface="+mn-cs"/>
              </a:rPr>
              <a:t> </a:t>
            </a:r>
            <a:r>
              <a:rPr lang="en-US" altLang="zh-CN" sz="1200" b="1" i="0" kern="1200" dirty="0" smtClean="0">
                <a:solidFill>
                  <a:schemeClr val="tx1"/>
                </a:solidFill>
                <a:effectLst/>
                <a:latin typeface="Arial" panose="020B0604020202020204" pitchFamily="34" charset="0"/>
                <a:ea typeface="+mn-ea"/>
                <a:cs typeface="+mn-cs"/>
              </a:rPr>
              <a:t>F(x) = g(x)</a:t>
            </a:r>
            <a:r>
              <a:rPr lang="zh-CN" altLang="en-US" sz="1200" b="0" i="0" kern="1200" dirty="0" smtClean="0">
                <a:solidFill>
                  <a:schemeClr val="tx1"/>
                </a:solidFill>
                <a:effectLst/>
                <a:latin typeface="Arial" panose="020B0604020202020204" pitchFamily="34" charset="0"/>
                <a:ea typeface="+mn-ea"/>
                <a:cs typeface="+mn-cs"/>
              </a:rPr>
              <a:t> 的时候就是一个等代价搜索，完全是按照花了多少代价去搜索。比如 </a:t>
            </a:r>
            <a:r>
              <a:rPr lang="en-US" altLang="zh-CN" sz="1200" b="0" i="0" kern="1200" dirty="0" err="1" smtClean="0">
                <a:solidFill>
                  <a:schemeClr val="tx1"/>
                </a:solidFill>
                <a:effectLst/>
                <a:latin typeface="Arial" panose="020B0604020202020204" pitchFamily="34" charset="0"/>
                <a:ea typeface="+mn-ea"/>
                <a:cs typeface="+mn-cs"/>
              </a:rPr>
              <a:t>bfs</a:t>
            </a:r>
            <a:r>
              <a:rPr lang="zh-CN" altLang="en-US" sz="1200" b="0" i="0" kern="1200" dirty="0" smtClean="0">
                <a:solidFill>
                  <a:schemeClr val="tx1"/>
                </a:solidFill>
                <a:effectLst/>
                <a:latin typeface="Arial" panose="020B0604020202020204" pitchFamily="34" charset="0"/>
                <a:ea typeface="+mn-ea"/>
                <a:cs typeface="+mn-cs"/>
              </a:rPr>
              <a:t>，我们每次都是从离得近的层开始搜索，一层一层搜 ；以及</a:t>
            </a:r>
            <a:r>
              <a:rPr lang="en-US" altLang="zh-CN" sz="1200" b="0" i="0" kern="1200" dirty="0" err="1" smtClean="0">
                <a:solidFill>
                  <a:schemeClr val="tx1"/>
                </a:solidFill>
                <a:effectLst/>
                <a:latin typeface="Arial" panose="020B0604020202020204" pitchFamily="34" charset="0"/>
                <a:ea typeface="+mn-ea"/>
                <a:cs typeface="+mn-cs"/>
              </a:rPr>
              <a:t>dijkstra</a:t>
            </a:r>
            <a:r>
              <a:rPr lang="zh-CN" altLang="en-US" sz="1200" b="0" i="0" kern="1200" dirty="0" smtClean="0">
                <a:solidFill>
                  <a:schemeClr val="tx1"/>
                </a:solidFill>
                <a:effectLst/>
                <a:latin typeface="Arial" panose="020B0604020202020204" pitchFamily="34" charset="0"/>
                <a:ea typeface="+mn-ea"/>
                <a:cs typeface="+mn-cs"/>
              </a:rPr>
              <a:t>算法，也是依据每条边的代价开始选择搜索方向。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当</a:t>
            </a:r>
            <a:r>
              <a:rPr lang="en-US" altLang="zh-CN" sz="1200" b="1" i="0" kern="1200" dirty="0" smtClean="0">
                <a:solidFill>
                  <a:schemeClr val="tx1"/>
                </a:solidFill>
                <a:effectLst/>
                <a:latin typeface="Arial" panose="020B0604020202020204" pitchFamily="34" charset="0"/>
                <a:ea typeface="+mn-ea"/>
                <a:cs typeface="+mn-cs"/>
              </a:rPr>
              <a:t>F(x) = h(x)</a:t>
            </a:r>
            <a:r>
              <a:rPr lang="zh-CN" altLang="en-US" sz="1200" b="0" i="0" kern="1200" dirty="0" smtClean="0">
                <a:solidFill>
                  <a:schemeClr val="tx1"/>
                </a:solidFill>
                <a:effectLst/>
                <a:latin typeface="Arial" panose="020B0604020202020204" pitchFamily="34" charset="0"/>
                <a:ea typeface="+mn-ea"/>
                <a:cs typeface="+mn-cs"/>
              </a:rPr>
              <a:t> 的时候就相当于一个贪婪优先搜索。每次都是向最靠近目标的状态靠近。</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人们发现，等代价搜索虽然具有完备性，能找到最优解，但是效率太低。贪婪优先搜索不具有完备性，不一定能找到解，最坏的情况下类似于</a:t>
            </a:r>
            <a:r>
              <a:rPr lang="en-US" altLang="zh-CN" sz="1200" b="0" i="0" kern="1200" dirty="0" err="1" smtClean="0">
                <a:solidFill>
                  <a:schemeClr val="tx1"/>
                </a:solidFill>
                <a:effectLst/>
                <a:latin typeface="Arial" panose="020B0604020202020204" pitchFamily="34" charset="0"/>
                <a:ea typeface="+mn-ea"/>
                <a:cs typeface="+mn-cs"/>
              </a:rPr>
              <a:t>dfs</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这时候，有人提出了</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算法。令</a:t>
            </a:r>
            <a:r>
              <a:rPr lang="en-US" altLang="zh-CN" sz="1200" b="1" i="0" kern="1200" dirty="0" smtClean="0">
                <a:solidFill>
                  <a:schemeClr val="tx1"/>
                </a:solidFill>
                <a:effectLst/>
                <a:latin typeface="Arial" panose="020B0604020202020204" pitchFamily="34" charset="0"/>
                <a:ea typeface="+mn-ea"/>
                <a:cs typeface="+mn-cs"/>
              </a:rPr>
              <a:t>F(x) = g(x) + h(x)</a:t>
            </a:r>
            <a:r>
              <a:rPr lang="zh-CN" altLang="en-US" sz="1200" b="0" i="0" kern="1200" dirty="0" smtClean="0">
                <a:solidFill>
                  <a:schemeClr val="tx1"/>
                </a:solidFill>
                <a:effectLst/>
                <a:latin typeface="Arial" panose="020B0604020202020204" pitchFamily="34" charset="0"/>
                <a:ea typeface="+mn-ea"/>
                <a:cs typeface="+mn-cs"/>
              </a:rPr>
              <a:t> 。（</a:t>
            </a:r>
            <a:r>
              <a:rPr lang="zh-CN" altLang="en-US" sz="1200" b="1" i="0" kern="1200" dirty="0" smtClean="0">
                <a:solidFill>
                  <a:schemeClr val="tx1"/>
                </a:solidFill>
                <a:effectLst/>
                <a:latin typeface="Arial" panose="020B0604020202020204" pitchFamily="34" charset="0"/>
                <a:ea typeface="+mn-ea"/>
                <a:cs typeface="+mn-cs"/>
              </a:rPr>
              <a:t>这里的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没有限制</a:t>
            </a:r>
            <a:r>
              <a:rPr lang="zh-CN" altLang="en-US" sz="1200" b="0" i="0" kern="1200" dirty="0" smtClean="0">
                <a:solidFill>
                  <a:schemeClr val="tx1"/>
                </a:solidFill>
                <a:effectLst/>
                <a:latin typeface="Arial" panose="020B0604020202020204" pitchFamily="34" charset="0"/>
                <a:ea typeface="+mn-ea"/>
                <a:cs typeface="+mn-cs"/>
              </a:rPr>
              <a:t>）。虽然提高了算法效率，但是</a:t>
            </a:r>
            <a:r>
              <a:rPr lang="zh-CN" altLang="en-US" sz="1200" b="1" i="0" kern="1200" dirty="0" smtClean="0">
                <a:solidFill>
                  <a:schemeClr val="tx1"/>
                </a:solidFill>
                <a:effectLst/>
                <a:latin typeface="Arial" panose="020B0604020202020204" pitchFamily="34" charset="0"/>
                <a:ea typeface="+mn-ea"/>
                <a:cs typeface="+mn-cs"/>
              </a:rPr>
              <a:t>不能保证找到最优解</a:t>
            </a:r>
            <a:r>
              <a:rPr lang="zh-CN" altLang="en-US" sz="1200" b="0" i="0" kern="1200" dirty="0" smtClean="0">
                <a:solidFill>
                  <a:schemeClr val="tx1"/>
                </a:solidFill>
                <a:effectLst/>
                <a:latin typeface="Arial" panose="020B0604020202020204" pitchFamily="34" charset="0"/>
                <a:ea typeface="+mn-ea"/>
                <a:cs typeface="+mn-cs"/>
              </a:rPr>
              <a:t>，不适合的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定义会导致</a:t>
            </a:r>
            <a:r>
              <a:rPr lang="zh-CN" altLang="en-US" sz="1200" b="1" i="0" kern="1200" dirty="0" smtClean="0">
                <a:solidFill>
                  <a:schemeClr val="tx1"/>
                </a:solidFill>
                <a:effectLst/>
                <a:latin typeface="Arial" panose="020B0604020202020204" pitchFamily="34" charset="0"/>
                <a:ea typeface="+mn-ea"/>
                <a:cs typeface="+mn-cs"/>
              </a:rPr>
              <a:t>算法找不到解。不具有完备性和最优性</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几年后有人提出了 </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算法。该算法仅仅对</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算法进行了小小的修改。并证明了当估价函数满足一定条件，算法</a:t>
            </a:r>
            <a:r>
              <a:rPr lang="zh-CN" altLang="en-US" sz="1200" b="1" i="0" kern="1200" dirty="0" smtClean="0">
                <a:solidFill>
                  <a:schemeClr val="tx1"/>
                </a:solidFill>
                <a:effectLst/>
                <a:latin typeface="Arial" panose="020B0604020202020204" pitchFamily="34" charset="0"/>
                <a:ea typeface="+mn-ea"/>
                <a:cs typeface="+mn-cs"/>
              </a:rPr>
              <a:t>一定能找到最优解</a:t>
            </a:r>
            <a:r>
              <a:rPr lang="zh-CN" altLang="en-US" sz="1200" b="0" i="0" kern="1200" dirty="0" smtClean="0">
                <a:solidFill>
                  <a:schemeClr val="tx1"/>
                </a:solidFill>
                <a:effectLst/>
                <a:latin typeface="Arial" panose="020B0604020202020204" pitchFamily="34" charset="0"/>
                <a:ea typeface="+mn-ea"/>
                <a:cs typeface="+mn-cs"/>
              </a:rPr>
              <a:t>。估价函数满足一定条件的算法称为</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147</a:t>
            </a:fld>
            <a:endParaRPr lang="zh-CN" altLang="en-US">
              <a:latin typeface="Arial" panose="020B0604020202020204" pitchFamily="34" charset="0"/>
            </a:endParaRPr>
          </a:p>
        </p:txBody>
      </p:sp>
    </p:spTree>
    <p:extLst>
      <p:ext uri="{BB962C8B-B14F-4D97-AF65-F5344CB8AC3E}">
        <p14:creationId xmlns:p14="http://schemas.microsoft.com/office/powerpoint/2010/main" val="1984445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148</a:t>
            </a:fld>
            <a:endParaRPr lang="zh-CN" altLang="en-US">
              <a:latin typeface="Arial" panose="020B0604020202020204" pitchFamily="34" charset="0"/>
            </a:endParaRPr>
          </a:p>
        </p:txBody>
      </p:sp>
    </p:spTree>
    <p:extLst>
      <p:ext uri="{BB962C8B-B14F-4D97-AF65-F5344CB8AC3E}">
        <p14:creationId xmlns:p14="http://schemas.microsoft.com/office/powerpoint/2010/main" val="3554884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139700" y="768350"/>
            <a:ext cx="6819900"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smtClean="0"/>
              <a:t>思考：改进后的</a:t>
            </a:r>
            <a:r>
              <a:rPr lang="en-US" altLang="zh-CN" sz="900" smtClean="0"/>
              <a:t>Dijkstra</a:t>
            </a:r>
            <a:r>
              <a:rPr lang="zh-CN" altLang="en-US" sz="900" smtClean="0"/>
              <a:t>算法能求所有的最长路径吗？</a:t>
            </a:r>
            <a:endParaRPr lang="en-US" altLang="zh-CN" sz="900" smtClean="0"/>
          </a:p>
          <a:p>
            <a:pPr>
              <a:lnSpc>
                <a:spcPct val="80000"/>
              </a:lnSpc>
            </a:pPr>
            <a:endParaRPr lang="en-US" altLang="zh-CN" sz="900" smtClean="0"/>
          </a:p>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185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186</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139700" y="768350"/>
            <a:ext cx="6819900"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187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139700" y="768350"/>
            <a:ext cx="6819900"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188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idx="4294967295"/>
          </p:nvPr>
        </p:nvSpPr>
        <p:spPr>
          <a:xfrm>
            <a:off x="139700" y="768350"/>
            <a:ext cx="6819900" cy="3836988"/>
          </a:xfrm>
        </p:spPr>
      </p:sp>
      <p:sp>
        <p:nvSpPr>
          <p:cNvPr id="234499" name="备注占位符 2"/>
          <p:cNvSpPr>
            <a:spLocks noGrp="1" noChangeArrowheads="1"/>
          </p:cNvSpPr>
          <p:nvPr>
            <p:ph type="body" idx="4294967295"/>
          </p:nvPr>
        </p:nvSpPr>
        <p:spPr/>
        <p:txBody>
          <a:bodyPr anchor="t">
            <a:prstTxWarp prst="textNoShape">
              <a:avLst/>
            </a:prstTxWarp>
          </a:bodyPr>
          <a:lstStyle/>
          <a:p>
            <a:r>
              <a:rPr lang="zh-CN" altLang="en-US" sz="1400" smtClean="0"/>
              <a:t>在拓扑排序的程序中插入求</a:t>
            </a:r>
            <a:r>
              <a:rPr lang="en-US" altLang="zh-CN" sz="1400" smtClean="0"/>
              <a:t>ve[j]</a:t>
            </a:r>
            <a:r>
              <a:rPr lang="zh-CN" altLang="en-US" sz="1400" smtClean="0"/>
              <a:t>的语句即可。</a:t>
            </a:r>
            <a:endParaRPr lang="zh-CN" altLang="en-US" smtClean="0"/>
          </a:p>
        </p:txBody>
      </p:sp>
      <p:sp>
        <p:nvSpPr>
          <p:cNvPr id="2345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ED66DE6-A63D-4C2E-861B-FFC797750877}" type="slidenum">
              <a:rPr lang="en-US" altLang="zh-CN" sz="1300">
                <a:latin typeface="Times New Roman" panose="02020603050405020304" pitchFamily="18" charset="0"/>
              </a:rPr>
              <a:pPr algn="r" eaLnBrk="1" hangingPunct="1">
                <a:buFont typeface="Arial" panose="020B0604020202020204" pitchFamily="34" charset="0"/>
                <a:buNone/>
              </a:pPr>
              <a:t>189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1415165"/>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139700" y="768350"/>
            <a:ext cx="6819900"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192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139700" y="768350"/>
            <a:ext cx="6819900"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139700" y="768350"/>
            <a:ext cx="6819900"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16396218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198</a:t>
            </a:fld>
            <a:endParaRPr lang="zh-CN" altLang="en-US">
              <a:latin typeface="Arial" panose="020B0604020202020204" pitchFamily="34" charset="0"/>
            </a:endParaRPr>
          </a:p>
        </p:txBody>
      </p:sp>
    </p:spTree>
    <p:extLst>
      <p:ext uri="{BB962C8B-B14F-4D97-AF65-F5344CB8AC3E}">
        <p14:creationId xmlns:p14="http://schemas.microsoft.com/office/powerpoint/2010/main" val="490435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199</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380478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139700" y="768350"/>
            <a:ext cx="6819900"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17</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139700" y="768350"/>
            <a:ext cx="6819900"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139700" y="768350"/>
            <a:ext cx="6819900"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139700" y="768350"/>
            <a:ext cx="6819900"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2604653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9226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449916838"/>
      </p:ext>
    </p:extLst>
  </p:cSld>
  <p:clrMapOvr>
    <a:masterClrMapping/>
  </p:clrMapOvr>
  <p:transition>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640629836"/>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32929539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597052667"/>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7476695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55208835"/>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17854540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l"/>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42426752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122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92573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406619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2969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9373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3898668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93000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Graph</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193138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slide" Target="slide12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image" Target="../media/image46.gif"/><Relationship Id="rId4" Type="http://schemas.openxmlformats.org/officeDocument/2006/relationships/image" Target="../media/image45.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52.wmf"/><Relationship Id="rId4" Type="http://schemas.openxmlformats.org/officeDocument/2006/relationships/oleObject" Target="../embeddings/oleObject10.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slide" Target="slide10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54.wmf"/></Relationships>
</file>

<file path=ppt/slides/_rels/slide129.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56.wmf"/><Relationship Id="rId5" Type="http://schemas.openxmlformats.org/officeDocument/2006/relationships/oleObject" Target="../embeddings/oleObject13.bin"/><Relationship Id="rId4" Type="http://schemas.openxmlformats.org/officeDocument/2006/relationships/image" Target="../media/image55.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62.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59.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18.bin"/><Relationship Id="rId14" Type="http://schemas.openxmlformats.org/officeDocument/2006/relationships/image" Target="../media/image63.wmf"/></Relationships>
</file>

<file path=ppt/slides/_rels/slide13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8.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65.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24.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0.bin"/><Relationship Id="rId3" Type="http://schemas.openxmlformats.org/officeDocument/2006/relationships/notesSlide" Target="../notesSlides/notesSlide40.xml"/><Relationship Id="rId7" Type="http://schemas.openxmlformats.org/officeDocument/2006/relationships/image" Target="../media/image70.wmf"/><Relationship Id="rId12" Type="http://schemas.openxmlformats.org/officeDocument/2006/relationships/hyperlink" Target="&#26368;&#30701;&#36335;&#24452;.dot" TargetMode="Externa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1.wmf"/><Relationship Id="rId14" Type="http://schemas.openxmlformats.org/officeDocument/2006/relationships/image" Target="../media/image73.wmf"/></Relationships>
</file>

<file path=ppt/slides/_rels/slide1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2.xml"/><Relationship Id="rId5" Type="http://schemas.openxmlformats.org/officeDocument/2006/relationships/hyperlink" Target="http://qiao.github.io/PathFinding.js/visual/" TargetMode="External"/><Relationship Id="rId4" Type="http://schemas.openxmlformats.org/officeDocument/2006/relationships/image" Target="../media/image83.gif"/></Relationships>
</file>

<file path=ppt/slides/_rels/slide1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blog.csdn.net/code_rookie5/article/details/90524600"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9.xml.rels><?xml version="1.0" encoding="UTF-8" standalone="yes"?>
<Relationships xmlns="http://schemas.openxmlformats.org/package/2006/relationships"><Relationship Id="rId3" Type="http://schemas.openxmlformats.org/officeDocument/2006/relationships/hyperlink" Target="https://myst729.github.io/posts/2014/a-star-pathfinding/" TargetMode="External"/><Relationship Id="rId7" Type="http://schemas.openxmlformats.org/officeDocument/2006/relationships/image" Target="../media/image99.jpeg"/><Relationship Id="rId2" Type="http://schemas.openxmlformats.org/officeDocument/2006/relationships/hyperlink" Target="https://www.cnblogs.com/zhedingbingqin/p/10457491.html" TargetMode="Externa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hyperlink" Target="http://www.195440.com/79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hyperlink" Target="https://cs.stanford.edu/people/abisee/tutorial/customize.html" TargetMode="External"/><Relationship Id="rId2" Type="http://schemas.openxmlformats.org/officeDocument/2006/relationships/hyperlink" Target="https://cs.stanford.edu/people/abisee/tutorial/astar.html"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15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20.jpeg"/><Relationship Id="rId4" Type="http://schemas.openxmlformats.org/officeDocument/2006/relationships/image" Target="../media/image19.jpeg"/></Relationships>
</file>

<file path=ppt/slides/_rels/slide17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png"/><Relationship Id="rId1" Type="http://schemas.openxmlformats.org/officeDocument/2006/relationships/slideLayout" Target="../slideLayouts/slideLayout13.xml"/><Relationship Id="rId5" Type="http://schemas.openxmlformats.org/officeDocument/2006/relationships/image" Target="../media/image108.jpeg"/><Relationship Id="rId4" Type="http://schemas.openxmlformats.org/officeDocument/2006/relationships/image" Target="../media/image107.jpeg"/></Relationships>
</file>

<file path=ppt/slides/_rels/slide1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3.png"/><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16.png"/></Relationships>
</file>

<file path=ppt/slides/_rels/slide18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19.png"/><Relationship Id="rId4" Type="http://schemas.openxmlformats.org/officeDocument/2006/relationships/image" Target="../media/image118.png"/></Relationships>
</file>

<file path=ppt/slides/_rels/slide1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notesSlide" Target="../notesSlides/notesSlide48.xml"/><Relationship Id="rId7"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120.wmf"/><Relationship Id="rId5" Type="http://schemas.openxmlformats.org/officeDocument/2006/relationships/oleObject" Target="../embeddings/oleObject31.bin"/><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4.bin"/><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20.jpeg"/><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9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0.wmf"/><Relationship Id="rId4" Type="http://schemas.openxmlformats.org/officeDocument/2006/relationships/oleObject" Target="../embeddings/oleObject9.bin"/></Relationships>
</file>

<file path=ppt/slides/_rels/slide9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8</a:t>
            </a:r>
            <a:r>
              <a:rPr lang="zh-CN" altLang="en-US" sz="7200" b="1" dirty="0" smtClean="0">
                <a:solidFill>
                  <a:srgbClr val="C62400"/>
                </a:solidFill>
                <a:latin typeface="华文仿宋" panose="02010600040101010101" pitchFamily="2" charset="-122"/>
                <a:ea typeface="华文仿宋" panose="02010600040101010101" pitchFamily="2" charset="-122"/>
              </a:rPr>
              <a:t>章 图</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16800533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670932" y="52387"/>
            <a:ext cx="8215313" cy="623888"/>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8.1  </a:t>
            </a:r>
            <a:r>
              <a:rPr lang="zh-CN" altLang="en-US" b="1" dirty="0" smtClean="0">
                <a:solidFill>
                  <a:srgbClr val="0000FF"/>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1271464" y="764704"/>
            <a:ext cx="10524653" cy="5105400"/>
          </a:xfrm>
        </p:spPr>
        <p:txBody>
          <a:bodyPr>
            <a:normAutofit/>
          </a:bodyPr>
          <a:lstStyle/>
          <a:p>
            <a:pPr eaLnBrk="1" hangingPunct="1">
              <a:buFont typeface="Wingdings" panose="05000000000000000000" pitchFamily="2" charset="2"/>
              <a:buNone/>
              <a:defRPr/>
            </a:pPr>
            <a:r>
              <a:rPr kumimoji="1" lang="en-US" altLang="zh-CN" b="1" u="sng" dirty="0">
                <a:latin typeface="Times New Roman" panose="02020603050405020304" pitchFamily="18" charset="0"/>
              </a:rPr>
              <a:t>8.1.1 </a:t>
            </a:r>
            <a:r>
              <a:rPr kumimoji="1" lang="zh-CN" altLang="en-US" b="1" u="sng" dirty="0">
                <a:latin typeface="Times New Roman" panose="02020603050405020304" pitchFamily="18" charset="0"/>
              </a:rPr>
              <a:t>图</a:t>
            </a:r>
            <a:r>
              <a:rPr kumimoji="1" lang="en-US" altLang="zh-CN" b="1" u="sng" dirty="0">
                <a:latin typeface="Times New Roman" panose="02020603050405020304" pitchFamily="18" charset="0"/>
              </a:rPr>
              <a:t>(graph)</a:t>
            </a:r>
            <a:r>
              <a:rPr kumimoji="1" lang="zh-CN" altLang="en-US" b="1" u="sng" dirty="0">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800" dirty="0">
              <a:latin typeface="Times New Roman" panose="02020603050405020304" pitchFamily="18" charset="0"/>
            </a:endParaRPr>
          </a:p>
          <a:p>
            <a:pPr eaLnBrk="1" hangingPunct="1">
              <a:defRPr/>
            </a:pPr>
            <a:r>
              <a:rPr kumimoji="1" lang="zh-CN" altLang="en-US" b="1" dirty="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由两个集合</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和</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所组成，记作   </a:t>
            </a:r>
            <a:r>
              <a:rPr kumimoji="1" lang="en-US" altLang="zh-CN" b="1" dirty="0">
                <a:latin typeface="Times New Roman" panose="02020603050405020304" pitchFamily="18" charset="0"/>
              </a:rPr>
              <a:t>G=(V, E)</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b="1" dirty="0">
                <a:latin typeface="Times New Roman" panose="02020603050405020304" pitchFamily="18" charset="0"/>
              </a:rPr>
              <a:t>      其中，</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顶点</a:t>
            </a:r>
            <a:r>
              <a:rPr kumimoji="1" lang="en-US" altLang="zh-CN" b="1" dirty="0">
                <a:solidFill>
                  <a:srgbClr val="FF0000"/>
                </a:solidFill>
                <a:latin typeface="Times New Roman" panose="02020603050405020304" pitchFamily="18" charset="0"/>
              </a:rPr>
              <a:t>vertex</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即图的数据元素</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边</a:t>
            </a:r>
            <a:r>
              <a:rPr kumimoji="1" lang="en-US" altLang="zh-CN" b="1" dirty="0">
                <a:solidFill>
                  <a:srgbClr val="FF0000"/>
                </a:solidFill>
                <a:latin typeface="Times New Roman" panose="02020603050405020304" pitchFamily="18" charset="0"/>
              </a:rPr>
              <a:t>edge</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即两个顶点之间的关系</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p:txBody>
      </p:sp>
      <p:grpSp>
        <p:nvGrpSpPr>
          <p:cNvPr id="4" name="Group 4"/>
          <p:cNvGrpSpPr>
            <a:grpSpLocks/>
          </p:cNvGrpSpPr>
          <p:nvPr/>
        </p:nvGrpSpPr>
        <p:grpSpPr bwMode="auto">
          <a:xfrm>
            <a:off x="8443664" y="4365650"/>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5682620" y="4365650"/>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1969473" y="4082058"/>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2639616" y="4653136"/>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6132313"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1301948" y="116632"/>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6384725" y="1"/>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911424" y="3317032"/>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295826" y="412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6479976" y="3286126"/>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7670600"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9385100"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71705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88850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1055440" y="-27384"/>
            <a:ext cx="7777163"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4000" b="1" noProof="1">
                <a:solidFill>
                  <a:srgbClr val="0000FF"/>
                </a:solidFill>
                <a:latin typeface="Arial" panose="020B0604020202020204" pitchFamily="34" charset="0"/>
                <a:ea typeface="宋体" panose="02010600030101010101" pitchFamily="2" charset="-122"/>
              </a:rPr>
              <a:t>8.4.1 Kruskal</a:t>
            </a:r>
            <a:r>
              <a:rPr lang="zh-CN" altLang="en-US" sz="4000" b="1" noProof="1">
                <a:solidFill>
                  <a:srgbClr val="0000FF"/>
                </a:solidFill>
                <a:latin typeface="Arial" panose="020B0604020202020204" pitchFamily="34" charset="0"/>
                <a:ea typeface="宋体" panose="02010600030101010101" pitchFamily="2" charset="-122"/>
              </a:rPr>
              <a:t>算法</a:t>
            </a:r>
            <a:endParaRPr lang="en-US" altLang="zh-CN" noProof="1">
              <a:solidFill>
                <a:srgbClr val="0000FF"/>
              </a:solidFill>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03512" y="836712"/>
            <a:ext cx="9433048" cy="5693866"/>
          </a:xfrm>
          <a:prstGeom prst="rect">
            <a:avLst/>
          </a:prstGeom>
          <a:noFill/>
        </p:spPr>
        <p:txBody>
          <a:bodyPr wrap="square" rtlCol="0">
            <a:spAutoFit/>
          </a:bodyPr>
          <a:lstStyle/>
          <a:p>
            <a:r>
              <a:rPr lang="zh-CN" altLang="en-US" sz="2800" b="1" dirty="0">
                <a:solidFill>
                  <a:srgbClr val="0000FF"/>
                </a:solidFill>
                <a:effectLst>
                  <a:outerShdw blurRad="38100" dist="38100" dir="2700000" algn="tl">
                    <a:srgbClr val="000000">
                      <a:alpha val="43137"/>
                    </a:srgbClr>
                  </a:outerShdw>
                </a:effectLst>
              </a:rPr>
              <a:t>算法思想：</a:t>
            </a:r>
            <a:endParaRPr lang="en-US" altLang="zh-CN" sz="2800" b="1" dirty="0">
              <a:solidFill>
                <a:srgbClr val="0000FF"/>
              </a:solidFill>
              <a:effectLst>
                <a:outerShdw blurRad="38100" dist="38100" dir="2700000" algn="tl">
                  <a:srgbClr val="000000">
                    <a:alpha val="43137"/>
                  </a:srgbClr>
                </a:outerShdw>
              </a:effectLst>
            </a:endParaRPr>
          </a:p>
          <a:p>
            <a:endParaRPr lang="en-US" altLang="zh-CN" sz="2800" dirty="0"/>
          </a:p>
          <a:p>
            <a:pPr marL="457200" indent="-457200">
              <a:buFont typeface="+mj-lt"/>
              <a:buAutoNum type="arabicPeriod"/>
            </a:pPr>
            <a:r>
              <a:rPr lang="zh-CN" altLang="en-US" sz="2800" dirty="0"/>
              <a:t>已知</a:t>
            </a:r>
            <a:r>
              <a:rPr lang="en-US" altLang="zh-CN" sz="2800" dirty="0"/>
              <a:t>VMST=V(G)</a:t>
            </a:r>
            <a:r>
              <a:rPr lang="zh-CN" altLang="en-US" sz="2800" dirty="0"/>
              <a:t>，</a:t>
            </a:r>
            <a:r>
              <a:rPr lang="en-US" altLang="zh-CN" sz="2800" dirty="0"/>
              <a:t>EMST</a:t>
            </a:r>
            <a:r>
              <a:rPr lang="zh-CN" altLang="en-US" sz="2800" dirty="0"/>
              <a:t>的初态为空</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首先将图中</a:t>
            </a:r>
            <a:r>
              <a:rPr lang="zh-CN" altLang="en-US" sz="2800" dirty="0">
                <a:solidFill>
                  <a:srgbClr val="0000FF"/>
                </a:solidFill>
              </a:rPr>
              <a:t>所有边按权值递增顺序排列</a:t>
            </a:r>
            <a:endParaRPr lang="en-US" altLang="zh-CN" sz="2800" dirty="0">
              <a:solidFill>
                <a:srgbClr val="0000FF"/>
              </a:solidFill>
            </a:endParaRPr>
          </a:p>
          <a:p>
            <a:pPr marL="457200" indent="-457200">
              <a:buFont typeface="+mj-lt"/>
              <a:buAutoNum type="arabicPeriod"/>
            </a:pPr>
            <a:endParaRPr lang="en-US" altLang="zh-CN" sz="2800" dirty="0"/>
          </a:p>
          <a:p>
            <a:pPr marL="457200" indent="-457200">
              <a:buFont typeface="+mj-lt"/>
              <a:buAutoNum type="arabicPeriod"/>
            </a:pPr>
            <a:r>
              <a:rPr lang="zh-CN" altLang="en-US" sz="2800" dirty="0"/>
              <a:t>依次</a:t>
            </a:r>
            <a:r>
              <a:rPr lang="zh-CN" altLang="en-US" sz="2800" dirty="0">
                <a:solidFill>
                  <a:srgbClr val="0000FF"/>
                </a:solidFill>
              </a:rPr>
              <a:t>选定取权值较小的边</a:t>
            </a:r>
            <a:r>
              <a:rPr lang="zh-CN" altLang="en-US" sz="2800" dirty="0"/>
              <a:t>，但要求后面选取的边</a:t>
            </a:r>
            <a:r>
              <a:rPr lang="zh-CN" altLang="en-US" sz="2800" dirty="0">
                <a:solidFill>
                  <a:srgbClr val="0000FF"/>
                </a:solidFill>
              </a:rPr>
              <a:t>不能与前面选取的边构成回路</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若构成回路，则放弃该条边，再去选后面权值较大的边</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在</a:t>
            </a:r>
            <a:r>
              <a:rPr lang="en-US" altLang="zh-CN" sz="2800" dirty="0"/>
              <a:t>n</a:t>
            </a:r>
            <a:r>
              <a:rPr lang="zh-CN" altLang="en-US" sz="2800" dirty="0"/>
              <a:t>个顶点的图中，选够</a:t>
            </a:r>
            <a:r>
              <a:rPr lang="en-US" altLang="zh-CN" sz="2800" dirty="0"/>
              <a:t>n-1</a:t>
            </a:r>
            <a:r>
              <a:rPr lang="zh-CN" altLang="en-US" sz="2800" dirty="0"/>
              <a:t>条边即可。</a:t>
            </a:r>
          </a:p>
          <a:p>
            <a:endParaRPr lang="zh-CN" altLang="en-US" sz="2800"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2035176" y="2400300"/>
            <a:ext cx="7948613" cy="3621088"/>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5" name="Rectangle 8"/>
            <p:cNvSpPr>
              <a:spLocks noChangeArrowheads="1"/>
            </p:cNvSpPr>
            <p:nvPr/>
          </p:nvSpPr>
          <p:spPr bwMode="auto">
            <a:xfrm>
              <a:off x="696"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8" name="Rectangle 11"/>
            <p:cNvSpPr>
              <a:spLocks noChangeArrowheads="1"/>
            </p:cNvSpPr>
            <p:nvPr/>
          </p:nvSpPr>
          <p:spPr bwMode="auto">
            <a:xfrm>
              <a:off x="1253"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1" name="Rectangle 14"/>
            <p:cNvSpPr>
              <a:spLocks noChangeArrowheads="1"/>
            </p:cNvSpPr>
            <p:nvPr/>
          </p:nvSpPr>
          <p:spPr bwMode="auto">
            <a:xfrm>
              <a:off x="418"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17"/>
            <p:cNvSpPr>
              <a:spLocks noChangeArrowheads="1"/>
            </p:cNvSpPr>
            <p:nvPr/>
          </p:nvSpPr>
          <p:spPr bwMode="auto">
            <a:xfrm>
              <a:off x="1531"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7" name="Rectangle 20"/>
            <p:cNvSpPr>
              <a:spLocks noChangeArrowheads="1"/>
            </p:cNvSpPr>
            <p:nvPr/>
          </p:nvSpPr>
          <p:spPr bwMode="auto">
            <a:xfrm>
              <a:off x="696"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0" name="Rectangle 23"/>
            <p:cNvSpPr>
              <a:spLocks noChangeArrowheads="1"/>
            </p:cNvSpPr>
            <p:nvPr/>
          </p:nvSpPr>
          <p:spPr bwMode="auto">
            <a:xfrm>
              <a:off x="1253"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3" name="Rectangle 26"/>
            <p:cNvSpPr>
              <a:spLocks noChangeArrowheads="1"/>
            </p:cNvSpPr>
            <p:nvPr/>
          </p:nvSpPr>
          <p:spPr bwMode="auto">
            <a:xfrm>
              <a:off x="975"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Rectangle 28"/>
            <p:cNvSpPr>
              <a:spLocks noChangeArrowheads="1"/>
            </p:cNvSpPr>
            <p:nvPr/>
          </p:nvSpPr>
          <p:spPr bwMode="auto">
            <a:xfrm>
              <a:off x="1175"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8" name="Rectangle 31"/>
            <p:cNvSpPr>
              <a:spLocks noChangeArrowheads="1"/>
            </p:cNvSpPr>
            <p:nvPr/>
          </p:nvSpPr>
          <p:spPr bwMode="auto">
            <a:xfrm>
              <a:off x="2551"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1" name="Rectangle 34"/>
            <p:cNvSpPr>
              <a:spLocks noChangeArrowheads="1"/>
            </p:cNvSpPr>
            <p:nvPr/>
          </p:nvSpPr>
          <p:spPr bwMode="auto">
            <a:xfrm>
              <a:off x="3107"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4" name="Rectangle 37"/>
            <p:cNvSpPr>
              <a:spLocks noChangeArrowheads="1"/>
            </p:cNvSpPr>
            <p:nvPr/>
          </p:nvSpPr>
          <p:spPr bwMode="auto">
            <a:xfrm>
              <a:off x="2273"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7" name="Rectangle 40"/>
            <p:cNvSpPr>
              <a:spLocks noChangeArrowheads="1"/>
            </p:cNvSpPr>
            <p:nvPr/>
          </p:nvSpPr>
          <p:spPr bwMode="auto">
            <a:xfrm>
              <a:off x="3385"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0" name="Rectangle 43"/>
            <p:cNvSpPr>
              <a:spLocks noChangeArrowheads="1"/>
            </p:cNvSpPr>
            <p:nvPr/>
          </p:nvSpPr>
          <p:spPr bwMode="auto">
            <a:xfrm>
              <a:off x="2551"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3" name="Rectangle 46"/>
            <p:cNvSpPr>
              <a:spLocks noChangeArrowheads="1"/>
            </p:cNvSpPr>
            <p:nvPr/>
          </p:nvSpPr>
          <p:spPr bwMode="auto">
            <a:xfrm>
              <a:off x="3107"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6" name="Rectangle 49"/>
            <p:cNvSpPr>
              <a:spLocks noChangeArrowheads="1"/>
            </p:cNvSpPr>
            <p:nvPr/>
          </p:nvSpPr>
          <p:spPr bwMode="auto">
            <a:xfrm>
              <a:off x="2829"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9" name="Rectangle 52"/>
            <p:cNvSpPr>
              <a:spLocks noChangeArrowheads="1"/>
            </p:cNvSpPr>
            <p:nvPr/>
          </p:nvSpPr>
          <p:spPr bwMode="auto">
            <a:xfrm>
              <a:off x="3029"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30" name="Rectangle 53"/>
            <p:cNvSpPr>
              <a:spLocks noChangeArrowheads="1"/>
            </p:cNvSpPr>
            <p:nvPr/>
          </p:nvSpPr>
          <p:spPr bwMode="auto">
            <a:xfrm>
              <a:off x="2325" y="6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3" name="Rectangle 56"/>
            <p:cNvSpPr>
              <a:spLocks noChangeArrowheads="1"/>
            </p:cNvSpPr>
            <p:nvPr/>
          </p:nvSpPr>
          <p:spPr bwMode="auto">
            <a:xfrm>
              <a:off x="4405" y="137"/>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6" name="Rectangle 59"/>
            <p:cNvSpPr>
              <a:spLocks noChangeArrowheads="1"/>
            </p:cNvSpPr>
            <p:nvPr/>
          </p:nvSpPr>
          <p:spPr bwMode="auto">
            <a:xfrm>
              <a:off x="4961" y="137"/>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9" name="Rectangle 62"/>
            <p:cNvSpPr>
              <a:spLocks noChangeArrowheads="1"/>
            </p:cNvSpPr>
            <p:nvPr/>
          </p:nvSpPr>
          <p:spPr bwMode="auto">
            <a:xfrm>
              <a:off x="4127" y="4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2" name="Rectangle 65"/>
            <p:cNvSpPr>
              <a:spLocks noChangeArrowheads="1"/>
            </p:cNvSpPr>
            <p:nvPr/>
          </p:nvSpPr>
          <p:spPr bwMode="auto">
            <a:xfrm>
              <a:off x="5239" y="479"/>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5" name="Rectangle 68"/>
            <p:cNvSpPr>
              <a:spLocks noChangeArrowheads="1"/>
            </p:cNvSpPr>
            <p:nvPr/>
          </p:nvSpPr>
          <p:spPr bwMode="auto">
            <a:xfrm>
              <a:off x="4405" y="822"/>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8" name="Rectangle 71"/>
            <p:cNvSpPr>
              <a:spLocks noChangeArrowheads="1"/>
            </p:cNvSpPr>
            <p:nvPr/>
          </p:nvSpPr>
          <p:spPr bwMode="auto">
            <a:xfrm>
              <a:off x="4961" y="822"/>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51" name="Rectangle 74"/>
            <p:cNvSpPr>
              <a:spLocks noChangeArrowheads="1"/>
            </p:cNvSpPr>
            <p:nvPr/>
          </p:nvSpPr>
          <p:spPr bwMode="auto">
            <a:xfrm>
              <a:off x="4683" y="47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5" name="Rectangle 78"/>
            <p:cNvSpPr>
              <a:spLocks noChangeArrowheads="1"/>
            </p:cNvSpPr>
            <p:nvPr/>
          </p:nvSpPr>
          <p:spPr bwMode="auto">
            <a:xfrm>
              <a:off x="4941" y="44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56" name="Rectangle 79"/>
            <p:cNvSpPr>
              <a:spLocks noChangeArrowheads="1"/>
            </p:cNvSpPr>
            <p:nvPr/>
          </p:nvSpPr>
          <p:spPr bwMode="auto">
            <a:xfrm>
              <a:off x="4883" y="635"/>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57" name="Rectangle 80"/>
            <p:cNvSpPr>
              <a:spLocks noChangeArrowheads="1"/>
            </p:cNvSpPr>
            <p:nvPr/>
          </p:nvSpPr>
          <p:spPr bwMode="auto">
            <a:xfrm>
              <a:off x="4179" y="6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0" name="Rectangle 83"/>
            <p:cNvSpPr>
              <a:spLocks noChangeArrowheads="1"/>
            </p:cNvSpPr>
            <p:nvPr/>
          </p:nvSpPr>
          <p:spPr bwMode="auto">
            <a:xfrm>
              <a:off x="696"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3" name="Rectangle 86"/>
            <p:cNvSpPr>
              <a:spLocks noChangeArrowheads="1"/>
            </p:cNvSpPr>
            <p:nvPr/>
          </p:nvSpPr>
          <p:spPr bwMode="auto">
            <a:xfrm>
              <a:off x="1253"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6" name="Rectangle 89"/>
            <p:cNvSpPr>
              <a:spLocks noChangeArrowheads="1"/>
            </p:cNvSpPr>
            <p:nvPr/>
          </p:nvSpPr>
          <p:spPr bwMode="auto">
            <a:xfrm>
              <a:off x="418"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9" name="Rectangle 92"/>
            <p:cNvSpPr>
              <a:spLocks noChangeArrowheads="1"/>
            </p:cNvSpPr>
            <p:nvPr/>
          </p:nvSpPr>
          <p:spPr bwMode="auto">
            <a:xfrm>
              <a:off x="1531"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2" name="Rectangle 95"/>
            <p:cNvSpPr>
              <a:spLocks noChangeArrowheads="1"/>
            </p:cNvSpPr>
            <p:nvPr/>
          </p:nvSpPr>
          <p:spPr bwMode="auto">
            <a:xfrm>
              <a:off x="696"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5" name="Rectangle 98"/>
            <p:cNvSpPr>
              <a:spLocks noChangeArrowheads="1"/>
            </p:cNvSpPr>
            <p:nvPr/>
          </p:nvSpPr>
          <p:spPr bwMode="auto">
            <a:xfrm>
              <a:off x="1253"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8" name="Rectangle 101"/>
            <p:cNvSpPr>
              <a:spLocks noChangeArrowheads="1"/>
            </p:cNvSpPr>
            <p:nvPr/>
          </p:nvSpPr>
          <p:spPr bwMode="auto">
            <a:xfrm>
              <a:off x="975"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3" name="Rectangle 106"/>
            <p:cNvSpPr>
              <a:spLocks noChangeArrowheads="1"/>
            </p:cNvSpPr>
            <p:nvPr/>
          </p:nvSpPr>
          <p:spPr bwMode="auto">
            <a:xfrm>
              <a:off x="1435"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884" name="Rectangle 107"/>
            <p:cNvSpPr>
              <a:spLocks noChangeArrowheads="1"/>
            </p:cNvSpPr>
            <p:nvPr/>
          </p:nvSpPr>
          <p:spPr bwMode="auto">
            <a:xfrm>
              <a:off x="1245" y="165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85" name="Rectangle 108"/>
            <p:cNvSpPr>
              <a:spLocks noChangeArrowheads="1"/>
            </p:cNvSpPr>
            <p:nvPr/>
          </p:nvSpPr>
          <p:spPr bwMode="auto">
            <a:xfrm>
              <a:off x="1175"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86" name="Rectangle 109"/>
            <p:cNvSpPr>
              <a:spLocks noChangeArrowheads="1"/>
            </p:cNvSpPr>
            <p:nvPr/>
          </p:nvSpPr>
          <p:spPr bwMode="auto">
            <a:xfrm>
              <a:off x="470"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89" name="Rectangle 112"/>
            <p:cNvSpPr>
              <a:spLocks noChangeArrowheads="1"/>
            </p:cNvSpPr>
            <p:nvPr/>
          </p:nvSpPr>
          <p:spPr bwMode="auto">
            <a:xfrm>
              <a:off x="2551"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2" name="Rectangle 115"/>
            <p:cNvSpPr>
              <a:spLocks noChangeArrowheads="1"/>
            </p:cNvSpPr>
            <p:nvPr/>
          </p:nvSpPr>
          <p:spPr bwMode="auto">
            <a:xfrm>
              <a:off x="3107"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5" name="Rectangle 118"/>
            <p:cNvSpPr>
              <a:spLocks noChangeArrowheads="1"/>
            </p:cNvSpPr>
            <p:nvPr/>
          </p:nvSpPr>
          <p:spPr bwMode="auto">
            <a:xfrm>
              <a:off x="2273"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8" name="Rectangle 121"/>
            <p:cNvSpPr>
              <a:spLocks noChangeArrowheads="1"/>
            </p:cNvSpPr>
            <p:nvPr/>
          </p:nvSpPr>
          <p:spPr bwMode="auto">
            <a:xfrm>
              <a:off x="3385"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1" name="Rectangle 124"/>
            <p:cNvSpPr>
              <a:spLocks noChangeArrowheads="1"/>
            </p:cNvSpPr>
            <p:nvPr/>
          </p:nvSpPr>
          <p:spPr bwMode="auto">
            <a:xfrm>
              <a:off x="2551"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4" name="Rectangle 127"/>
            <p:cNvSpPr>
              <a:spLocks noChangeArrowheads="1"/>
            </p:cNvSpPr>
            <p:nvPr/>
          </p:nvSpPr>
          <p:spPr bwMode="auto">
            <a:xfrm>
              <a:off x="3107"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7" name="Rectangle 130"/>
            <p:cNvSpPr>
              <a:spLocks noChangeArrowheads="1"/>
            </p:cNvSpPr>
            <p:nvPr/>
          </p:nvSpPr>
          <p:spPr bwMode="auto">
            <a:xfrm>
              <a:off x="2829"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3" name="Rectangle 136"/>
            <p:cNvSpPr>
              <a:spLocks noChangeArrowheads="1"/>
            </p:cNvSpPr>
            <p:nvPr/>
          </p:nvSpPr>
          <p:spPr bwMode="auto">
            <a:xfrm>
              <a:off x="2325"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14" name="Rectangle 137"/>
            <p:cNvSpPr>
              <a:spLocks noChangeArrowheads="1"/>
            </p:cNvSpPr>
            <p:nvPr/>
          </p:nvSpPr>
          <p:spPr bwMode="auto">
            <a:xfrm>
              <a:off x="3289"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15" name="Rectangle 138"/>
            <p:cNvSpPr>
              <a:spLocks noChangeArrowheads="1"/>
            </p:cNvSpPr>
            <p:nvPr/>
          </p:nvSpPr>
          <p:spPr bwMode="auto">
            <a:xfrm>
              <a:off x="3096" y="165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16" name="Rectangle 139"/>
            <p:cNvSpPr>
              <a:spLocks noChangeArrowheads="1"/>
            </p:cNvSpPr>
            <p:nvPr/>
          </p:nvSpPr>
          <p:spPr bwMode="auto">
            <a:xfrm>
              <a:off x="3029"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17" name="Rectangle 140"/>
            <p:cNvSpPr>
              <a:spLocks noChangeArrowheads="1"/>
            </p:cNvSpPr>
            <p:nvPr/>
          </p:nvSpPr>
          <p:spPr bwMode="auto">
            <a:xfrm>
              <a:off x="2325"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0" name="Rectangle 143"/>
            <p:cNvSpPr>
              <a:spLocks noChangeArrowheads="1"/>
            </p:cNvSpPr>
            <p:nvPr/>
          </p:nvSpPr>
          <p:spPr bwMode="auto">
            <a:xfrm>
              <a:off x="4405" y="136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3" name="Rectangle 146"/>
            <p:cNvSpPr>
              <a:spLocks noChangeArrowheads="1"/>
            </p:cNvSpPr>
            <p:nvPr/>
          </p:nvSpPr>
          <p:spPr bwMode="auto">
            <a:xfrm>
              <a:off x="4961" y="1360"/>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6" name="Rectangle 149"/>
            <p:cNvSpPr>
              <a:spLocks noChangeArrowheads="1"/>
            </p:cNvSpPr>
            <p:nvPr/>
          </p:nvSpPr>
          <p:spPr bwMode="auto">
            <a:xfrm>
              <a:off x="4127" y="170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9" name="Rectangle 152"/>
            <p:cNvSpPr>
              <a:spLocks noChangeArrowheads="1"/>
            </p:cNvSpPr>
            <p:nvPr/>
          </p:nvSpPr>
          <p:spPr bwMode="auto">
            <a:xfrm>
              <a:off x="5239" y="170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2" name="Rectangle 155"/>
            <p:cNvSpPr>
              <a:spLocks noChangeArrowheads="1"/>
            </p:cNvSpPr>
            <p:nvPr/>
          </p:nvSpPr>
          <p:spPr bwMode="auto">
            <a:xfrm>
              <a:off x="4405" y="2045"/>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5" name="Rectangle 158"/>
            <p:cNvSpPr>
              <a:spLocks noChangeArrowheads="1"/>
            </p:cNvSpPr>
            <p:nvPr/>
          </p:nvSpPr>
          <p:spPr bwMode="auto">
            <a:xfrm>
              <a:off x="4961" y="2045"/>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8" name="Rectangle 161"/>
            <p:cNvSpPr>
              <a:spLocks noChangeArrowheads="1"/>
            </p:cNvSpPr>
            <p:nvPr/>
          </p:nvSpPr>
          <p:spPr bwMode="auto">
            <a:xfrm>
              <a:off x="4683" y="170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5" name="Rectangle 168"/>
            <p:cNvSpPr>
              <a:spLocks noChangeArrowheads="1"/>
            </p:cNvSpPr>
            <p:nvPr/>
          </p:nvSpPr>
          <p:spPr bwMode="auto">
            <a:xfrm>
              <a:off x="4179"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46" name="Rectangle 169"/>
            <p:cNvSpPr>
              <a:spLocks noChangeArrowheads="1"/>
            </p:cNvSpPr>
            <p:nvPr/>
          </p:nvSpPr>
          <p:spPr bwMode="auto">
            <a:xfrm>
              <a:off x="5143" y="152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47" name="Rectangle 170"/>
            <p:cNvSpPr>
              <a:spLocks noChangeArrowheads="1"/>
            </p:cNvSpPr>
            <p:nvPr/>
          </p:nvSpPr>
          <p:spPr bwMode="auto">
            <a:xfrm>
              <a:off x="4951" y="166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48" name="Rectangle 171"/>
            <p:cNvSpPr>
              <a:spLocks noChangeArrowheads="1"/>
            </p:cNvSpPr>
            <p:nvPr/>
          </p:nvSpPr>
          <p:spPr bwMode="auto">
            <a:xfrm>
              <a:off x="4883"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49" name="Rectangle 172"/>
            <p:cNvSpPr>
              <a:spLocks noChangeArrowheads="1"/>
            </p:cNvSpPr>
            <p:nvPr/>
          </p:nvSpPr>
          <p:spPr bwMode="auto">
            <a:xfrm>
              <a:off x="4457" y="1859"/>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50" name="Rectangle 173"/>
            <p:cNvSpPr>
              <a:spLocks noChangeArrowheads="1"/>
            </p:cNvSpPr>
            <p:nvPr/>
          </p:nvSpPr>
          <p:spPr bwMode="auto">
            <a:xfrm>
              <a:off x="4179" y="190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2" name="Rectangle 175"/>
            <p:cNvSpPr>
              <a:spLocks noChangeArrowheads="1"/>
            </p:cNvSpPr>
            <p:nvPr/>
          </p:nvSpPr>
          <p:spPr bwMode="auto">
            <a:xfrm>
              <a:off x="895" y="1031"/>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4" name="Rectangle 177"/>
            <p:cNvSpPr>
              <a:spLocks noChangeArrowheads="1"/>
            </p:cNvSpPr>
            <p:nvPr/>
          </p:nvSpPr>
          <p:spPr bwMode="auto">
            <a:xfrm>
              <a:off x="2804" y="1031"/>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6" name="Rectangle 179"/>
            <p:cNvSpPr>
              <a:spLocks noChangeArrowheads="1"/>
            </p:cNvSpPr>
            <p:nvPr/>
          </p:nvSpPr>
          <p:spPr bwMode="auto">
            <a:xfrm>
              <a:off x="4724" y="1031"/>
              <a:ext cx="1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8" name="Rectangle 181"/>
            <p:cNvSpPr>
              <a:spLocks noChangeArrowheads="1"/>
            </p:cNvSpPr>
            <p:nvPr/>
          </p:nvSpPr>
          <p:spPr bwMode="auto">
            <a:xfrm>
              <a:off x="902" y="2252"/>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0" name="Rectangle 183"/>
            <p:cNvSpPr>
              <a:spLocks noChangeArrowheads="1"/>
            </p:cNvSpPr>
            <p:nvPr/>
          </p:nvSpPr>
          <p:spPr bwMode="auto">
            <a:xfrm>
              <a:off x="2802" y="2252"/>
              <a:ext cx="1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2" name="Rectangle 185"/>
            <p:cNvSpPr>
              <a:spLocks noChangeArrowheads="1"/>
            </p:cNvSpPr>
            <p:nvPr/>
          </p:nvSpPr>
          <p:spPr bwMode="auto">
            <a:xfrm>
              <a:off x="4736" y="2252"/>
              <a:ext cx="10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f)</a:t>
              </a:r>
            </a:p>
          </p:txBody>
        </p:sp>
      </p:grpSp>
      <p:sp>
        <p:nvSpPr>
          <p:cNvPr id="116739" name="Rectangle 187"/>
          <p:cNvSpPr>
            <a:spLocks noChangeArrowheads="1"/>
          </p:cNvSpPr>
          <p:nvPr/>
        </p:nvSpPr>
        <p:spPr bwMode="auto">
          <a:xfrm>
            <a:off x="3228975" y="6280151"/>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4814889" y="88900"/>
            <a:ext cx="2217737" cy="1898304"/>
            <a:chOff x="154" y="122"/>
            <a:chExt cx="1430" cy="989"/>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9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7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
        <p:nvSpPr>
          <p:cNvPr id="227" name="文本框 226">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415480" y="980728"/>
            <a:ext cx="10009112" cy="5591944"/>
          </a:xfrm>
        </p:spPr>
        <p:txBody>
          <a:bodyPr>
            <a:normAutofit/>
          </a:bodyPr>
          <a:lstStyle/>
          <a:p>
            <a:pPr algn="just"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1. </a:t>
            </a:r>
            <a:r>
              <a:rPr kumimoji="1" lang="zh-CN" altLang="en-US" sz="2800" b="1" dirty="0">
                <a:latin typeface="Times New Roman" panose="02020603050405020304" pitchFamily="18" charset="0"/>
              </a:rPr>
              <a:t>置</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 while (E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chemeClr val="hlink"/>
                </a:solidFill>
                <a:latin typeface="Times New Roman" panose="02020603050405020304" pitchFamily="18" charset="0"/>
              </a:rPr>
              <a:t>边数</a:t>
            </a:r>
            <a:r>
              <a:rPr kumimoji="1" lang="en-US" altLang="zh-CN" sz="2800" b="1" dirty="0">
                <a:latin typeface="Times New Roman" panose="02020603050405020304" pitchFamily="18" charset="0"/>
              </a:rPr>
              <a:t>&lt;n</a:t>
            </a:r>
            <a:r>
              <a:rPr kumimoji="1" lang="en-US" altLang="zh-CN" sz="2800" b="1" dirty="0">
                <a:latin typeface="宋体" panose="02010600030101010101" pitchFamily="2" charset="-122"/>
              </a:rPr>
              <a:t>-</a:t>
            </a:r>
            <a:r>
              <a:rPr kumimoji="1" lang="en-US" altLang="zh-CN" sz="2800" b="1" dirty="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zh-CN" altLang="en-US" sz="2800" b="1" dirty="0">
                <a:solidFill>
                  <a:schemeClr val="hlink"/>
                </a:solidFill>
                <a:latin typeface="Times New Roman" panose="02020603050405020304" pitchFamily="18" charset="0"/>
              </a:rPr>
              <a:t>从</a:t>
            </a:r>
            <a:r>
              <a:rPr kumimoji="1" lang="en-US" altLang="zh-CN" sz="2800" b="1" dirty="0">
                <a:solidFill>
                  <a:schemeClr val="hlink"/>
                </a:solidFill>
                <a:latin typeface="Times New Roman" panose="02020603050405020304" pitchFamily="18" charset="0"/>
              </a:rPr>
              <a:t>E(G)</a:t>
            </a:r>
            <a:r>
              <a:rPr kumimoji="1" lang="zh-CN" altLang="en-US" sz="2800" b="1" dirty="0">
                <a:latin typeface="Times New Roman" panose="02020603050405020304" pitchFamily="18" charset="0"/>
              </a:rPr>
              <a:t>中选取</a:t>
            </a:r>
            <a:r>
              <a:rPr kumimoji="1" lang="zh-CN" altLang="en-US" sz="2800" b="1" dirty="0">
                <a:solidFill>
                  <a:srgbClr val="FF0000"/>
                </a:solidFill>
                <a:latin typeface="Times New Roman" panose="02020603050405020304" pitchFamily="18" charset="0"/>
              </a:rPr>
              <a:t>权值最小的边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，并从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a:t>
            </a:r>
            <a:r>
              <a:rPr kumimoji="1" lang="zh-CN" altLang="en-US" sz="2800" b="1" dirty="0" smtClean="0">
                <a:latin typeface="Times New Roman" panose="02020603050405020304" pitchFamily="18" charset="0"/>
              </a:rPr>
              <a:t>删去</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if (</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rgbClr val="FF0000"/>
                </a:solidFill>
                <a:latin typeface="Times New Roman" panose="02020603050405020304" pitchFamily="18" charset="0"/>
              </a:rPr>
              <a:t>不构成回路</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rPr>
              <a:t>将边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边数加</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a:t>
            </a:r>
            <a:endParaRPr kumimoji="1" lang="en-US" altLang="zh-CN" sz="2800" b="1" dirty="0"/>
          </a:p>
        </p:txBody>
      </p:sp>
      <p:sp>
        <p:nvSpPr>
          <p:cNvPr id="2" name="矩形 1"/>
          <p:cNvSpPr/>
          <p:nvPr/>
        </p:nvSpPr>
        <p:spPr>
          <a:xfrm>
            <a:off x="911424" y="-27384"/>
            <a:ext cx="5197257" cy="707886"/>
          </a:xfrm>
          <a:prstGeom prst="rect">
            <a:avLst/>
          </a:prstGeom>
        </p:spPr>
        <p:txBody>
          <a:bodyPr wrap="none">
            <a:spAutoFit/>
          </a:bodyPr>
          <a:lstStyle/>
          <a:p>
            <a:r>
              <a:rPr kumimoji="1" lang="en-US" altLang="zh-CN" sz="4000" b="1" dirty="0">
                <a:latin typeface="Times New Roman" panose="02020603050405020304" pitchFamily="18" charset="0"/>
              </a:rPr>
              <a:t> </a:t>
            </a:r>
            <a:r>
              <a:rPr kumimoji="1" lang="en-US" altLang="zh-CN" sz="4000" b="1" dirty="0" err="1">
                <a:solidFill>
                  <a:srgbClr val="0000FF"/>
                </a:solidFill>
                <a:latin typeface="Times New Roman" panose="02020603050405020304" pitchFamily="18" charset="0"/>
              </a:rPr>
              <a:t>Kruskal</a:t>
            </a:r>
            <a:r>
              <a:rPr kumimoji="1" lang="zh-CN" altLang="en-US" sz="4000" b="1" dirty="0">
                <a:solidFill>
                  <a:srgbClr val="0000FF"/>
                </a:solidFill>
                <a:latin typeface="Times New Roman" panose="02020603050405020304" pitchFamily="18" charset="0"/>
              </a:rPr>
              <a:t>算法的伪代码</a:t>
            </a:r>
            <a:endParaRPr lang="zh-CN" altLang="en-US" sz="40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1127448" y="4665"/>
            <a:ext cx="7793037" cy="779810"/>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Kruskal</a:t>
            </a:r>
            <a:r>
              <a:rPr lang="zh-CN" altLang="en-US" sz="4000"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1271464" y="1412776"/>
            <a:ext cx="10081120" cy="4114800"/>
          </a:xfrm>
        </p:spPr>
        <p:txBody>
          <a:bodyPr>
            <a:normAutofit/>
          </a:bodyPr>
          <a:lstStyle/>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首先将</a:t>
            </a:r>
            <a:r>
              <a:rPr kumimoji="1" lang="en-US" altLang="zh-CN" sz="2800" b="1" dirty="0" smtClean="0">
                <a:latin typeface="Times New Roman" panose="02020603050405020304" pitchFamily="18" charset="0"/>
                <a:cs typeface="Times New Roman" panose="02020603050405020304" pitchFamily="18" charset="0"/>
              </a:rPr>
              <a:t>V(G)</a:t>
            </a:r>
            <a:r>
              <a:rPr kumimoji="1" lang="zh-CN" altLang="en-US" sz="2800" b="1" dirty="0" smtClean="0">
                <a:solidFill>
                  <a:srgbClr val="FF0000"/>
                </a:solidFill>
                <a:latin typeface="Times New Roman" panose="02020603050405020304" pitchFamily="18" charset="0"/>
                <a:cs typeface="Times New Roman" panose="02020603050405020304" pitchFamily="18" charset="0"/>
              </a:rPr>
              <a:t>分为</a:t>
            </a:r>
            <a:r>
              <a:rPr kumimoji="1" lang="en-US" altLang="zh-CN" sz="2800" b="1" dirty="0" smtClean="0">
                <a:solidFill>
                  <a:srgbClr val="FF0000"/>
                </a:solidFill>
                <a:latin typeface="Times New Roman" panose="02020603050405020304" pitchFamily="18" charset="0"/>
                <a:cs typeface="Times New Roman" panose="02020603050405020304" pitchFamily="18" charset="0"/>
              </a:rPr>
              <a:t>n</a:t>
            </a:r>
            <a:r>
              <a:rPr kumimoji="1" lang="zh-CN" altLang="en-US" sz="2800"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sz="2800" b="1" dirty="0" smtClean="0">
                <a:latin typeface="Times New Roman" panose="02020603050405020304" pitchFamily="18" charset="0"/>
                <a:cs typeface="Times New Roman" panose="02020603050405020304" pitchFamily="18" charset="0"/>
              </a:rPr>
              <a:t>，每个等价类包括一个顶点；</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sz="2800"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sz="2800" b="1" dirty="0" smtClean="0">
                <a:solidFill>
                  <a:srgbClr val="FF0000"/>
                </a:solidFill>
                <a:latin typeface="Times New Roman" panose="02020603050405020304" pitchFamily="18" charset="0"/>
                <a:cs typeface="Times New Roman" panose="02020603050405020304" pitchFamily="18" charset="0"/>
              </a:rPr>
              <a:t>MST</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sz="2800" b="1" dirty="0" smtClean="0">
                <a:latin typeface="Times New Roman" panose="02020603050405020304" pitchFamily="18" charset="0"/>
                <a:cs typeface="Times New Roman" panose="02020603050405020304" pitchFamily="18" charset="0"/>
              </a:rPr>
              <a:t>；</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sz="32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4038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6858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8610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7086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5410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3429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5715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4572000" y="1874839"/>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4495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5867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3733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3962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943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7391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7543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7162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3886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6248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5241926"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3429001" y="27320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4479926" y="48656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4403726" y="34178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7908925" y="34940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4038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4495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5410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5943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7086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7543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8610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7391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6858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3962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3429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6248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5715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7223125" y="25796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7918450" y="350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4419601" y="3398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192490" y="54219"/>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53" name="Line 51"/>
          <p:cNvSpPr>
            <a:spLocks noChangeShapeType="1"/>
          </p:cNvSpPr>
          <p:nvPr/>
        </p:nvSpPr>
        <p:spPr bwMode="auto">
          <a:xfrm>
            <a:off x="7162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5867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3733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4572000" y="1874839"/>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7239000" y="2590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3429001" y="2743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5257801"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68413" y="17038"/>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83432" y="11358"/>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1847528" y="1484784"/>
            <a:ext cx="9505056" cy="4114800"/>
          </a:xfrm>
        </p:spPr>
        <p:txBody>
          <a:bodyPr>
            <a:noAutofit/>
          </a:bodyPr>
          <a:lstStyle/>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使用了</a:t>
            </a:r>
            <a:r>
              <a:rPr kumimoji="1" lang="zh-CN" altLang="en-US" sz="3200" b="1" dirty="0">
                <a:solidFill>
                  <a:srgbClr val="0000FF"/>
                </a:solidFill>
                <a:latin typeface="Times New Roman" panose="02020603050405020304" pitchFamily="18" charset="0"/>
                <a:cs typeface="Times New Roman" panose="02020603050405020304" pitchFamily="18" charset="0"/>
              </a:rPr>
              <a:t>路径压缩</a:t>
            </a:r>
            <a:r>
              <a:rPr kumimoji="1" lang="zh-CN" altLang="en-US" sz="3200" b="1" dirty="0">
                <a:latin typeface="Times New Roman" panose="02020603050405020304" pitchFamily="18" charset="0"/>
                <a:cs typeface="Times New Roman" panose="02020603050405020304" pitchFamily="18" charset="0"/>
              </a:rPr>
              <a:t>，</a:t>
            </a:r>
            <a:r>
              <a:rPr kumimoji="1" lang="en-US" altLang="zh-CN" sz="3200" b="1" dirty="0">
                <a:latin typeface="Times New Roman" panose="02020603050405020304" pitchFamily="18" charset="0"/>
                <a:cs typeface="Times New Roman" panose="02020603050405020304" pitchFamily="18" charset="0"/>
              </a:rPr>
              <a:t>Find</a:t>
            </a:r>
            <a:r>
              <a:rPr kumimoji="1" lang="zh-CN" altLang="en-US" sz="3200" b="1" dirty="0">
                <a:latin typeface="Times New Roman" panose="02020603050405020304" pitchFamily="18" charset="0"/>
                <a:cs typeface="Times New Roman" panose="02020603050405020304" pitchFamily="18" charset="0"/>
              </a:rPr>
              <a:t>和</a:t>
            </a:r>
            <a:r>
              <a:rPr kumimoji="1" lang="en-US" altLang="en-US" sz="3200" b="1" dirty="0">
                <a:latin typeface="Times New Roman" panose="02020603050405020304" pitchFamily="18" charset="0"/>
                <a:cs typeface="Times New Roman" panose="02020603050405020304" pitchFamily="18" charset="0"/>
              </a:rPr>
              <a:t>UNION</a:t>
            </a:r>
            <a:r>
              <a:rPr kumimoji="1" lang="zh-CN" altLang="en-US" sz="3200" b="1" dirty="0">
                <a:latin typeface="Times New Roman" panose="02020603050405020304" pitchFamily="18" charset="0"/>
                <a:cs typeface="Times New Roman" panose="02020603050405020304" pitchFamily="18" charset="0"/>
              </a:rPr>
              <a:t>函数几乎是常数</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3200" b="1" dirty="0">
                <a:latin typeface="Times New Roman" panose="02020603050405020304" pitchFamily="18" charset="0"/>
                <a:cs typeface="Times New Roman" panose="02020603050405020304" pitchFamily="18" charset="0"/>
              </a:rPr>
              <a:t> </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(e loge)</a:t>
            </a:r>
            <a:r>
              <a:rPr kumimoji="1" lang="zh-CN" altLang="en-US" sz="3200" b="1" dirty="0">
                <a:latin typeface="Times New Roman" panose="02020603050405020304" pitchFamily="18" charset="0"/>
                <a:cs typeface="Times New Roman" panose="02020603050405020304" pitchFamily="18" charset="0"/>
              </a:rPr>
              <a:t>，即堆排序的时间</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3200" b="1" dirty="0">
                <a:latin typeface="Times New Roman" panose="02020603050405020304" pitchFamily="18" charset="0"/>
                <a:cs typeface="Times New Roman" panose="02020603050405020304" pitchFamily="18" charset="0"/>
              </a:rPr>
              <a:t>MST</a:t>
            </a:r>
            <a:r>
              <a:rPr kumimoji="1" lang="zh-CN" altLang="zh-CN" sz="3200" b="1" dirty="0">
                <a:latin typeface="Times New Roman" panose="02020603050405020304" pitchFamily="18" charset="0"/>
                <a:cs typeface="Times New Roman" panose="02020603050405020304" pitchFamily="18" charset="0"/>
              </a:rPr>
              <a:t>就已经生成，时间</a:t>
            </a:r>
            <a:r>
              <a:rPr kumimoji="1" lang="zh-CN" altLang="en-US" sz="3200" b="1" dirty="0">
                <a:latin typeface="Times New Roman" panose="02020603050405020304" pitchFamily="18" charset="0"/>
                <a:cs typeface="Times New Roman" panose="02020603050405020304" pitchFamily="18" charset="0"/>
              </a:rPr>
              <a:t>代价接近于</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(n loge)</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631504" y="58849"/>
            <a:ext cx="5940426" cy="762000"/>
          </a:xfrm>
        </p:spPr>
        <p:txBody>
          <a:bodyPr/>
          <a:lstStyle/>
          <a:p>
            <a:pPr eaLnBrk="1" hangingPunct="1"/>
            <a:r>
              <a:rPr lang="en-US" altLang="zh-CN" sz="4000" b="1" dirty="0" err="1">
                <a:solidFill>
                  <a:srgbClr val="0000FF"/>
                </a:solidFill>
                <a:latin typeface="Times New Roman" panose="02020603050405020304" pitchFamily="18" charset="0"/>
                <a:ea typeface="华文新魏" panose="02010800040101010101" pitchFamily="2" charset="-122"/>
              </a:rPr>
              <a:t>Kruskal</a:t>
            </a:r>
            <a:r>
              <a:rPr lang="zh-CN" altLang="en-US" sz="4000" b="1" dirty="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2438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1775520" y="1196753"/>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heap.h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UFSets.h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template &lt;class </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class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void </a:t>
            </a:r>
            <a:r>
              <a:rPr lang="en-US" altLang="zh-CN" dirty="0" err="1">
                <a:effectLst>
                  <a:outerShdw blurRad="38100" dist="38100" dir="2700000" algn="tl">
                    <a:srgbClr val="C0C0C0"/>
                  </a:outerShdw>
                </a:effectLst>
                <a:latin typeface="Times New Roman" panose="02020603050405020304" pitchFamily="18" charset="0"/>
              </a:rPr>
              <a:t>Kruskal</a:t>
            </a:r>
            <a:r>
              <a:rPr lang="en-US" altLang="zh-CN" dirty="0">
                <a:effectLst>
                  <a:outerShdw blurRad="38100" dist="38100" dir="2700000" algn="tl">
                    <a:srgbClr val="C0C0C0"/>
                  </a:outerShdw>
                </a:effectLst>
                <a:latin typeface="Times New Roman" panose="02020603050405020304" pitchFamily="18" charset="0"/>
              </a:rPr>
              <a:t> (Graph</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G</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err="1">
                <a:effectLst>
                  <a:outerShdw blurRad="38100" dist="38100" dir="2700000" algn="tl">
                    <a:srgbClr val="C0C0C0"/>
                  </a:outerShdw>
                </a:effectLst>
                <a:latin typeface="Times New Roman" panose="02020603050405020304" pitchFamily="18" charset="0"/>
              </a:rPr>
              <a:t>MinSpanTree</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MST)</a:t>
            </a:r>
            <a:r>
              <a:rPr lang="en-US" altLang="zh-CN" b="1" dirty="0">
                <a:effectLst>
                  <a:outerShdw blurRad="38100" dist="38100" dir="2700000" algn="tl">
                    <a:srgbClr val="C0C0C0"/>
                  </a:outerShdw>
                </a:effectLst>
                <a:latin typeface="Times New Roman" panose="02020603050405020304" pitchFamily="18" charset="0"/>
              </a:rPr>
              <a:t> {</a:t>
            </a:r>
            <a:endParaRPr lang="en-US" altLang="zh-CN" dirty="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p:nvPr/>
        </p:nvSpPr>
        <p:spPr>
          <a:xfrm>
            <a:off x="2207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 =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b="1" noProof="1">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a:solidFill>
                  <a:schemeClr val="tx2"/>
                </a:solidFill>
                <a:latin typeface="Times New Roman" panose="02020603050405020304" pitchFamily="18" charset="0"/>
                <a:ea typeface="宋体" panose="02010600030101010101" pitchFamily="2" charset="-122"/>
              </a:rPr>
              <a:t>v</a:t>
            </a:r>
            <a:r>
              <a:rPr lang="en-US" altLang="zh-CN" sz="2000" noProof="1">
                <a:latin typeface="Times New Roman" panose="02020603050405020304" pitchFamily="18" charset="0"/>
                <a:ea typeface="宋体" panose="02010600030101010101" pitchFamily="2" charset="-122"/>
              </a:rPr>
              <a:t>     </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8392346" y="4941168"/>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0"/>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8772128" y="1196752"/>
            <a:ext cx="3419872" cy="1926822"/>
          </a:xfrm>
          <a:prstGeom prst="wedgeRectCallout">
            <a:avLst>
              <a:gd name="adj1" fmla="val -39468"/>
              <a:gd name="adj2" fmla="val 655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：至少写出</a:t>
            </a:r>
            <a:r>
              <a:rPr lang="en-US" altLang="zh-CN" sz="1800" dirty="0"/>
              <a:t>2</a:t>
            </a:r>
            <a:r>
              <a:rPr lang="zh-CN" altLang="en-US" sz="1800" dirty="0"/>
              <a:t>种判断回路的算法，请封装成函数并写出代码，给出时间复杂度分析。</a:t>
            </a:r>
            <a:endParaRPr lang="en-US" altLang="zh-CN" sz="1800" dirty="0"/>
          </a:p>
          <a:p>
            <a:pPr>
              <a:defRPr/>
            </a:pPr>
            <a:endParaRPr lang="en-US" altLang="zh-CN" sz="1800" dirty="0"/>
          </a:p>
          <a:p>
            <a:pPr>
              <a:defRPr/>
            </a:pPr>
            <a:r>
              <a:rPr lang="en-US" altLang="zh-CN" sz="1800" dirty="0"/>
              <a:t>PS</a:t>
            </a:r>
            <a:r>
              <a:rPr lang="zh-CN" altLang="en-US" sz="1800" dirty="0"/>
              <a:t>回路判断问题等价于判断新加入的边对应的两个顶点是否属于同一个连通分量问题！</a:t>
            </a:r>
            <a:endParaRPr lang="en-US" altLang="zh-CN" sz="18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271464" y="4665"/>
            <a:ext cx="46482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8.5 </a:t>
            </a:r>
            <a:r>
              <a:rPr lang="zh-CN" altLang="en-US" b="1" dirty="0" smtClean="0">
                <a:solidFill>
                  <a:srgbClr val="0000FF"/>
                </a:solidFill>
                <a:latin typeface="华文行楷" panose="02010800040101010101" pitchFamily="2" charset="-122"/>
                <a:ea typeface="华文行楷" panose="02010800040101010101" pitchFamily="2" charset="-122"/>
              </a:rPr>
              <a:t>最短路径</a:t>
            </a:r>
            <a:r>
              <a:rPr lang="zh-CN" altLang="en-US" dirty="0" smtClean="0">
                <a:solidFill>
                  <a:srgbClr val="0000FF"/>
                </a:solidFill>
              </a:rPr>
              <a:t> </a:t>
            </a:r>
          </a:p>
        </p:txBody>
      </p:sp>
      <p:sp>
        <p:nvSpPr>
          <p:cNvPr id="178179" name="Rectangle 3"/>
          <p:cNvSpPr>
            <a:spLocks noGrp="1" noChangeArrowheads="1"/>
          </p:cNvSpPr>
          <p:nvPr>
            <p:ph type="body" idx="4294967295"/>
          </p:nvPr>
        </p:nvSpPr>
        <p:spPr>
          <a:xfrm>
            <a:off x="1255913" y="908720"/>
            <a:ext cx="10081120" cy="5410200"/>
          </a:xfrm>
        </p:spPr>
        <p:txBody>
          <a:bodyPr/>
          <a:lstStyle/>
          <a:p>
            <a:pPr eaLnBrk="1" hangingPunct="1">
              <a:lnSpc>
                <a:spcPct val="90000"/>
              </a:lnSpc>
              <a:defRPr/>
            </a:pPr>
            <a:r>
              <a:rPr kumimoji="1" lang="zh-CN" altLang="en-US" sz="2800" b="1" dirty="0">
                <a:latin typeface="Times New Roman" panose="02020603050405020304" pitchFamily="18" charset="0"/>
              </a:rPr>
              <a:t>什么是最短路径</a:t>
            </a:r>
            <a:r>
              <a:rPr kumimoji="1" lang="en-US" altLang="zh-CN" sz="2800" b="1" dirty="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a:p>
          <a:p>
            <a:pPr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a:t> </a:t>
            </a:r>
          </a:p>
          <a:p>
            <a:pPr eaLnBrk="1" hangingPunct="1">
              <a:lnSpc>
                <a:spcPct val="90000"/>
              </a:lnSpc>
              <a:buFont typeface="Wingdings" panose="05000000000000000000" pitchFamily="2" charset="2"/>
              <a:buNone/>
              <a:defRPr/>
            </a:pPr>
            <a:endParaRPr kumimoji="1" lang="zh-CN" altLang="en-US" sz="800" b="1" dirty="0"/>
          </a:p>
          <a:p>
            <a:pPr eaLnBrk="1" hangingPunct="1">
              <a:lnSpc>
                <a:spcPct val="90000"/>
              </a:lnSpc>
              <a:buFont typeface="Wingdings" panose="05000000000000000000" pitchFamily="2" charset="2"/>
              <a:buNone/>
              <a:defRPr/>
            </a:pPr>
            <a:r>
              <a:rPr kumimoji="1" lang="zh-CN" altLang="en-US" sz="28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定义</a:t>
            </a:r>
            <a:r>
              <a:rPr kumimoji="1" lang="zh-CN" altLang="en-US" sz="2400" b="1" dirty="0">
                <a:latin typeface="Times New Roman" panose="02020603050405020304" pitchFamily="18" charset="0"/>
              </a:rPr>
              <a:t>：从源点到终点所经过的边上的权值之和</a:t>
            </a:r>
            <a:r>
              <a:rPr kumimoji="1" lang="zh-CN" altLang="en-US" sz="2400" b="1" dirty="0">
                <a:solidFill>
                  <a:schemeClr val="hlink"/>
                </a:solidFill>
                <a:latin typeface="Times New Roman" panose="02020603050405020304" pitchFamily="18" charset="0"/>
              </a:rPr>
              <a:t>（简称距离）</a:t>
            </a:r>
            <a:r>
              <a:rPr kumimoji="1" lang="zh-CN" altLang="en-US" sz="2400" b="1" dirty="0">
                <a:latin typeface="Times New Roman" panose="02020603050405020304" pitchFamily="18" charset="0"/>
              </a:rPr>
              <a:t>为</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最小的路径。</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t>（注：最短路径与最小生成树不同，</a:t>
            </a:r>
            <a:endParaRPr kumimoji="1" lang="en-US" altLang="zh-CN" sz="2400" b="1" dirty="0"/>
          </a:p>
          <a:p>
            <a:pPr eaLnBrk="1" hangingPunct="1">
              <a:lnSpc>
                <a:spcPct val="90000"/>
              </a:lnSpc>
              <a:buFont typeface="Wingdings" panose="05000000000000000000" pitchFamily="2" charset="2"/>
              <a:buNone/>
              <a:defRPr/>
            </a:pPr>
            <a:r>
              <a:rPr kumimoji="1" lang="en-US" altLang="zh-CN" sz="2400" b="1" dirty="0"/>
              <a:t>		</a:t>
            </a:r>
            <a:r>
              <a:rPr kumimoji="1" lang="zh-CN" altLang="en-US" sz="2400" b="1" dirty="0"/>
              <a:t>路径上不一定包含</a:t>
            </a:r>
            <a:r>
              <a:rPr kumimoji="1" lang="en-US" altLang="zh-CN" sz="2400" b="1" dirty="0"/>
              <a:t>n</a:t>
            </a:r>
            <a:r>
              <a:rPr kumimoji="1" lang="zh-CN" altLang="en-US" sz="2400" b="1" dirty="0"/>
              <a:t>个顶点）</a:t>
            </a:r>
          </a:p>
        </p:txBody>
      </p:sp>
      <p:pic>
        <p:nvPicPr>
          <p:cNvPr id="4" name="图片 3"/>
          <p:cNvPicPr>
            <a:picLocks noChangeAspect="1"/>
          </p:cNvPicPr>
          <p:nvPr/>
        </p:nvPicPr>
        <p:blipFill>
          <a:blip r:embed="rId2"/>
          <a:stretch>
            <a:fillRect/>
          </a:stretch>
        </p:blipFill>
        <p:spPr>
          <a:xfrm>
            <a:off x="7392144" y="3823965"/>
            <a:ext cx="3563888" cy="273329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839416" y="828759"/>
            <a:ext cx="10945216" cy="3276600"/>
          </a:xfrm>
        </p:spPr>
        <p:txBody>
          <a:bodyPr>
            <a:noAutofit/>
          </a:bodyPr>
          <a:lstStyle/>
          <a:p>
            <a:pPr eaLnBrk="1" hangingPunct="1">
              <a:defRPr/>
            </a:pPr>
            <a:r>
              <a:rPr kumimoji="1" lang="zh-CN" altLang="en-US" sz="3200" b="1" dirty="0">
                <a:latin typeface="Times New Roman" panose="02020603050405020304" pitchFamily="18" charset="0"/>
              </a:rPr>
              <a:t>分类</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chemeClr val="folHlink"/>
                </a:solidFill>
                <a:latin typeface="Times New Roman" panose="02020603050405020304" pitchFamily="18" charset="0"/>
              </a:rPr>
              <a:t>有向图</a:t>
            </a:r>
            <a:r>
              <a:rPr kumimoji="1" lang="en-US" altLang="zh-CN" b="1" dirty="0">
                <a:solidFill>
                  <a:schemeClr val="folHlink"/>
                </a:solidFill>
                <a:latin typeface="Times New Roman" panose="02020603050405020304" pitchFamily="18" charset="0"/>
              </a:rPr>
              <a:t>(directed graph)</a:t>
            </a:r>
            <a:r>
              <a:rPr kumimoji="1" lang="zh-CN" altLang="en-US" b="1" dirty="0">
                <a:latin typeface="Times New Roman" panose="02020603050405020304" pitchFamily="18" charset="0"/>
              </a:rPr>
              <a:t>：每条边是顶点的</a:t>
            </a:r>
            <a:r>
              <a:rPr kumimoji="1" lang="zh-CN" altLang="en-US" b="1" dirty="0">
                <a:solidFill>
                  <a:srgbClr val="FF0000"/>
                </a:solidFill>
                <a:latin typeface="Times New Roman" panose="02020603050405020304" pitchFamily="18" charset="0"/>
              </a:rPr>
              <a:t>有序偶对</a:t>
            </a:r>
            <a:endParaRPr kumimoji="1" lang="zh-CN" altLang="en-US" b="1" dirty="0">
              <a:latin typeface="Times New Roman" panose="02020603050405020304" pitchFamily="18" charset="0"/>
            </a:endParaRPr>
          </a:p>
          <a:p>
            <a:pPr eaLnBrk="1" hangingPunct="1">
              <a:buFont typeface="Wingdings" panose="05000000000000000000" pitchFamily="2" charset="2"/>
              <a:buNone/>
              <a:defRPr/>
            </a:pPr>
            <a:r>
              <a:rPr kumimoji="1" lang="zh-CN" altLang="en-US" sz="3200" b="1" dirty="0">
                <a:latin typeface="Times New Roman" panose="02020603050405020304" pitchFamily="18" charset="0"/>
              </a:rPr>
              <a:t>        </a:t>
            </a:r>
            <a:r>
              <a:rPr kumimoji="1" lang="zh-CN" altLang="en-US" b="1" dirty="0">
                <a:latin typeface="Times New Roman" panose="02020603050405020304" pitchFamily="18" charset="0"/>
              </a:rPr>
              <a:t>有向图中的边也称为弧。用尖括号表示顶点的有序对，如</a:t>
            </a:r>
            <a:r>
              <a:rPr kumimoji="1" lang="en-US" altLang="zh-CN" b="1" dirty="0">
                <a:latin typeface="Times New Roman" panose="02020603050405020304" pitchFamily="18" charset="0"/>
              </a:rPr>
              <a:t>&lt;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en-US" altLang="zh-CN" b="1" dirty="0">
                <a:latin typeface="Times New Roman" panose="02020603050405020304" pitchFamily="18" charset="0"/>
              </a:rPr>
              <a:t>&gt;</a:t>
            </a:r>
            <a:r>
              <a:rPr kumimoji="1" lang="zh-CN" altLang="en-US" sz="3200" b="1" dirty="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弧尾</a:t>
            </a:r>
            <a:r>
              <a:rPr kumimoji="1" lang="zh-CN" altLang="en-US" b="1" dirty="0">
                <a:latin typeface="Times New Roman" panose="02020603050405020304" pitchFamily="18" charset="0"/>
              </a:rPr>
              <a: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弧头</a:t>
            </a:r>
            <a:r>
              <a:rPr kumimoji="1" lang="zh-CN" altLang="en-US" b="1" dirty="0">
                <a:latin typeface="Times New Roman" panose="02020603050405020304" pitchFamily="18" charset="0"/>
              </a:rPr>
              <a:t>，并称它们互为邻接点</a:t>
            </a:r>
            <a:r>
              <a:rPr kumimoji="1" lang="en-US" altLang="zh-CN" b="1" dirty="0">
                <a:latin typeface="Times New Roman" panose="02020603050405020304" pitchFamily="18" charset="0"/>
              </a:rPr>
              <a:t>(adjacent)</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10243" name="Group 19"/>
          <p:cNvGrpSpPr>
            <a:grpSpLocks/>
          </p:cNvGrpSpPr>
          <p:nvPr/>
        </p:nvGrpSpPr>
        <p:grpSpPr bwMode="auto">
          <a:xfrm>
            <a:off x="2783632" y="3356992"/>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5519936" y="417676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55440" y="44624"/>
            <a:ext cx="7793038" cy="635000"/>
          </a:xfrm>
        </p:spPr>
        <p:txBody>
          <a:bodyPr>
            <a:normAutofit fontScale="90000"/>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991940" y="970384"/>
            <a:ext cx="10864700" cy="4114800"/>
          </a:xfrm>
        </p:spPr>
        <p:txBody>
          <a:bodyPr>
            <a:prstTxWarp prst="textNoShape">
              <a:avLst/>
            </a:prstTxWarp>
            <a:noAutofit/>
          </a:bodyPr>
          <a:lstStyle/>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8.5.1 </a:t>
            </a:r>
            <a:r>
              <a:rPr lang="zh-CN" altLang="en-US" b="1" dirty="0">
                <a:solidFill>
                  <a:srgbClr val="0000FF"/>
                </a:solidFill>
                <a:latin typeface="Times New Roman" panose="02020603050405020304" pitchFamily="18" charset="0"/>
              </a:rPr>
              <a:t>非负</a:t>
            </a:r>
            <a:r>
              <a:rPr lang="zh-CN" altLang="en-US" b="1" dirty="0">
                <a:latin typeface="Times New Roman" panose="02020603050405020304" pitchFamily="18" charset="0"/>
              </a:rPr>
              <a:t>权值</a:t>
            </a:r>
            <a:r>
              <a:rPr lang="zh-CN" altLang="en-US" b="1" dirty="0">
                <a:latin typeface="Times New Roman" panose="02020603050405020304" pitchFamily="18" charset="0"/>
                <a:cs typeface="Times New Roman" panose="02020603050405020304" pitchFamily="18" charset="0"/>
              </a:rPr>
              <a:t>单源最短路径（</a:t>
            </a:r>
            <a:r>
              <a:rPr lang="en-US" altLang="zh-CN" b="1" dirty="0">
                <a:latin typeface="Times New Roman" panose="02020603050405020304" pitchFamily="18" charset="0"/>
                <a:cs typeface="Times New Roman" panose="02020603050405020304" pitchFamily="18" charset="0"/>
              </a:rPr>
              <a:t>single-source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Dijkstra</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），给定源顶点</a:t>
            </a:r>
            <a:r>
              <a:rPr lang="en-US" altLang="zh-CN" b="1" dirty="0">
                <a:latin typeface="Times New Roman" panose="02020603050405020304" pitchFamily="18" charset="0"/>
                <a:cs typeface="Times New Roman" panose="02020603050405020304" pitchFamily="18" charset="0"/>
              </a:rPr>
              <a:t>v0∈V</a:t>
            </a:r>
            <a:r>
              <a:rPr lang="zh-CN" altLang="en-US" b="1" dirty="0">
                <a:latin typeface="Times New Roman" panose="02020603050405020304" pitchFamily="18" charset="0"/>
                <a:cs typeface="Times New Roman" panose="02020603050405020304" pitchFamily="18" charset="0"/>
              </a:rPr>
              <a:t>，找出</a:t>
            </a:r>
            <a:r>
              <a:rPr lang="en-US" altLang="zh-CN" b="1" dirty="0">
                <a:latin typeface="Times New Roman" panose="02020603050405020304" pitchFamily="18" charset="0"/>
                <a:cs typeface="Times New Roman" panose="02020603050405020304" pitchFamily="18" charset="0"/>
              </a:rPr>
              <a:t>v0</a:t>
            </a:r>
            <a:r>
              <a:rPr lang="zh-CN" altLang="en-US" b="1" dirty="0">
                <a:latin typeface="Times New Roman" panose="02020603050405020304" pitchFamily="18" charset="0"/>
                <a:cs typeface="Times New Roman" panose="02020603050405020304" pitchFamily="18" charset="0"/>
              </a:rPr>
              <a:t>到图中其它各顶点的最短路径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8.5.3 </a:t>
            </a:r>
            <a:r>
              <a:rPr lang="zh-CN" altLang="en-US" b="1" dirty="0">
                <a:latin typeface="Times New Roman" panose="02020603050405020304" pitchFamily="18" charset="0"/>
                <a:cs typeface="Times New Roman" panose="02020603050405020304" pitchFamily="18" charset="0"/>
              </a:rPr>
              <a:t>每对顶点间的最短路径（</a:t>
            </a:r>
            <a:r>
              <a:rPr lang="en-US" altLang="zh-CN" b="1" dirty="0">
                <a:latin typeface="Times New Roman" panose="02020603050405020304" pitchFamily="18" charset="0"/>
                <a:cs typeface="Times New Roman" panose="02020603050405020304" pitchFamily="18" charset="0"/>
              </a:rPr>
              <a:t>all-pairs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Floyd</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），任意的顶点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en-US" altLang="zh-CN" b="1" dirty="0" err="1">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，找出从</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A*</a:t>
            </a:r>
            <a:r>
              <a:rPr lang="zh-CN" altLang="en-US" b="1" dirty="0" smtClean="0">
                <a:latin typeface="Times New Roman" panose="02020603050405020304" pitchFamily="18" charset="0"/>
                <a:cs typeface="Times New Roman" panose="02020603050405020304" pitchFamily="18" charset="0"/>
              </a:rPr>
              <a:t>算法</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算法</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SPFA</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其实是</a:t>
            </a:r>
            <a:r>
              <a:rPr lang="en-US" altLang="zh-CN" b="1" dirty="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队列优化</a:t>
            </a:r>
          </a:p>
        </p:txBody>
      </p:sp>
      <p:sp>
        <p:nvSpPr>
          <p:cNvPr id="4" name="圆角矩形标注 3"/>
          <p:cNvSpPr/>
          <p:nvPr/>
        </p:nvSpPr>
        <p:spPr bwMode="auto">
          <a:xfrm>
            <a:off x="9696400" y="4763876"/>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DFS/BFS</a:t>
            </a:r>
            <a:r>
              <a:rPr kumimoji="1" lang="zh-CN" altLang="en-US" b="1" dirty="0">
                <a:solidFill>
                  <a:schemeClr val="bg1"/>
                </a:solidFill>
                <a:latin typeface="Tahoma" panose="020B0604030504040204" pitchFamily="34" charset="0"/>
                <a:ea typeface="黑体" panose="02010609060101010101" pitchFamily="49" charset="-122"/>
              </a:rPr>
              <a:t>能否用于计算最短路径？</a:t>
            </a:r>
          </a:p>
        </p:txBody>
      </p:sp>
      <p:sp>
        <p:nvSpPr>
          <p:cNvPr id="6" name="文本框 5">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055440" y="0"/>
            <a:ext cx="7793038" cy="779463"/>
          </a:xfrm>
        </p:spPr>
        <p:txBody>
          <a:bodyPr>
            <a:normAutofit/>
          </a:bodyPr>
          <a:lstStyle/>
          <a:p>
            <a:r>
              <a:rPr lang="zh-CN" altLang="en-US" sz="4000"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7068616" y="3682901"/>
            <a:ext cx="4139952" cy="3175099"/>
          </a:xfrm>
          <a:prstGeom prst="rect">
            <a:avLst/>
          </a:prstGeom>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904" y="572210"/>
            <a:ext cx="4490680" cy="3144822"/>
          </a:xfrm>
          <a:prstGeom prst="rect">
            <a:avLst/>
          </a:prstGeom>
        </p:spPr>
      </p:pic>
      <p:sp>
        <p:nvSpPr>
          <p:cNvPr id="8" name="文本框 7">
            <a:hlinkClick r:id="rId6"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40486948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738336" y="25079"/>
            <a:ext cx="8382000" cy="697707"/>
          </a:xfrm>
        </p:spPr>
        <p:txBody>
          <a:bodyPr>
            <a:normAutofit fontScale="92500" lnSpcReduction="10000"/>
          </a:bodyPr>
          <a:lstStyle/>
          <a:p>
            <a:pPr marL="0" indent="0" eaLnBrk="1" hangingPunct="1">
              <a:buNone/>
              <a:defRPr/>
            </a:pPr>
            <a:r>
              <a:rPr kumimoji="1" lang="en-US" altLang="zh-CN" sz="4400" b="1" dirty="0">
                <a:solidFill>
                  <a:srgbClr val="0000FF"/>
                </a:solidFill>
                <a:latin typeface="Times New Roman" panose="02020603050405020304" pitchFamily="18" charset="0"/>
              </a:rPr>
              <a:t>8.5.1 </a:t>
            </a:r>
            <a:r>
              <a:rPr kumimoji="1" lang="zh-CN" altLang="en-US" sz="4400" b="1" dirty="0">
                <a:solidFill>
                  <a:srgbClr val="0000FF"/>
                </a:solidFill>
                <a:latin typeface="Times New Roman" panose="02020603050405020304" pitchFamily="18" charset="0"/>
              </a:rPr>
              <a:t>单源</a:t>
            </a:r>
            <a:r>
              <a:rPr kumimoji="1" lang="zh-CN" altLang="en-US" sz="4400" b="1" dirty="0" smtClean="0">
                <a:solidFill>
                  <a:srgbClr val="0000FF"/>
                </a:solidFill>
                <a:latin typeface="Times New Roman" panose="02020603050405020304" pitchFamily="18" charset="0"/>
              </a:rPr>
              <a:t>最短路径问题</a:t>
            </a:r>
            <a:endParaRPr kumimoji="1" lang="zh-CN" altLang="en-US" sz="1000" dirty="0">
              <a:latin typeface="Times New Roman" panose="02020603050405020304" pitchFamily="18" charset="0"/>
            </a:endParaRPr>
          </a:p>
        </p:txBody>
      </p:sp>
      <p:grpSp>
        <p:nvGrpSpPr>
          <p:cNvPr id="123907" name="Group 39"/>
          <p:cNvGrpSpPr>
            <a:grpSpLocks/>
          </p:cNvGrpSpPr>
          <p:nvPr/>
        </p:nvGrpSpPr>
        <p:grpSpPr bwMode="auto">
          <a:xfrm>
            <a:off x="3493368" y="1268760"/>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2724472" y="3962276"/>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551384" y="26193"/>
            <a:ext cx="7793038" cy="677863"/>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1415480" y="967834"/>
            <a:ext cx="9865096" cy="4114800"/>
          </a:xfrm>
        </p:spPr>
        <p:txBody>
          <a:bodyPr>
            <a:noAutofit/>
          </a:bodyPr>
          <a:lstStyle/>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第二组包括尚未确定最短路径的顶点</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b="1" dirty="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直至从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出发可以到达的所有顶点都包括进第一组中</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在这个过程中，总保持从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各顶点的最短距离都不大于从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的顶点对应的距离值就是从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第二组的顶点对应的距离值是从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a:t>
            </a:r>
            <a:r>
              <a:rPr kumimoji="1" lang="zh-CN" altLang="en-US"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0" y="-73082"/>
            <a:ext cx="1584176" cy="1675571"/>
          </a:xfrm>
          <a:prstGeom prst="rect">
            <a:avLst/>
          </a:prstGeom>
        </p:spPr>
      </p:pic>
      <p:pic>
        <p:nvPicPr>
          <p:cNvPr id="5" name="图片 4"/>
          <p:cNvPicPr>
            <a:picLocks noChangeAspect="1"/>
          </p:cNvPicPr>
          <p:nvPr/>
        </p:nvPicPr>
        <p:blipFill>
          <a:blip r:embed="rId3"/>
          <a:stretch>
            <a:fillRect/>
          </a:stretch>
        </p:blipFill>
        <p:spPr>
          <a:xfrm>
            <a:off x="7248128" y="764704"/>
            <a:ext cx="4940857" cy="1728192"/>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solidFill>
                  <a:srgbClr val="0000FF"/>
                </a:solidFill>
              </a:rPr>
              <a:t>艾兹格</a:t>
            </a:r>
            <a:r>
              <a:rPr lang="en-US" altLang="zh-CN" sz="2800" dirty="0">
                <a:solidFill>
                  <a:srgbClr val="0000FF"/>
                </a:solidFill>
              </a:rPr>
              <a:t>·W·</a:t>
            </a:r>
            <a:r>
              <a:rPr lang="zh-CN" altLang="en-US" sz="2800" dirty="0">
                <a:solidFill>
                  <a:srgbClr val="0000FF"/>
                </a:solidFill>
              </a:rPr>
              <a:t>迪杰斯特拉</a:t>
            </a:r>
            <a:r>
              <a:rPr lang="en-US" altLang="zh-CN" sz="2800" dirty="0">
                <a:solidFill>
                  <a:srgbClr val="0000FF"/>
                </a:solidFill>
              </a:rPr>
              <a:t>(</a:t>
            </a:r>
            <a:r>
              <a:rPr lang="en-US" altLang="zh-CN" sz="2800" dirty="0" err="1">
                <a:solidFill>
                  <a:srgbClr val="0000FF"/>
                </a:solidFill>
              </a:rPr>
              <a:t>Edsger</a:t>
            </a:r>
            <a:r>
              <a:rPr lang="en-US" altLang="zh-CN" sz="2800" dirty="0">
                <a:solidFill>
                  <a:srgbClr val="0000FF"/>
                </a:solidFill>
              </a:rPr>
              <a:t> </a:t>
            </a:r>
            <a:r>
              <a:rPr lang="en-US" altLang="zh-CN" sz="2800" dirty="0" err="1">
                <a:solidFill>
                  <a:srgbClr val="0000FF"/>
                </a:solidFill>
              </a:rPr>
              <a:t>Wybe</a:t>
            </a:r>
            <a:r>
              <a:rPr lang="en-US" altLang="zh-CN" sz="2800" dirty="0">
                <a:solidFill>
                  <a:srgbClr val="0000FF"/>
                </a:solidFill>
              </a:rPr>
              <a:t> </a:t>
            </a:r>
            <a:r>
              <a:rPr lang="en-US" altLang="zh-CN" sz="2800" dirty="0" err="1">
                <a:solidFill>
                  <a:srgbClr val="0000FF"/>
                </a:solidFill>
              </a:rPr>
              <a:t>Dijkstra</a:t>
            </a:r>
            <a:r>
              <a:rPr lang="en-US" altLang="zh-CN" sz="2800" dirty="0">
                <a:solidFill>
                  <a:srgbClr val="0000FF"/>
                </a:solidFill>
              </a:rPr>
              <a:t>)</a:t>
            </a:r>
            <a:br>
              <a:rPr lang="en-US" altLang="zh-CN" sz="2800" dirty="0">
                <a:solidFill>
                  <a:srgbClr val="0000FF"/>
                </a:solidFill>
              </a:rPr>
            </a:br>
            <a:r>
              <a:rPr lang="zh-CN" altLang="en-US" sz="2800" dirty="0">
                <a:solidFill>
                  <a:srgbClr val="0000FF"/>
                </a:solidFill>
              </a:rPr>
              <a:t>（</a:t>
            </a:r>
            <a:r>
              <a:rPr lang="en-US" altLang="zh-CN" sz="2800" dirty="0">
                <a:solidFill>
                  <a:srgbClr val="0000FF"/>
                </a:solidFill>
              </a:rPr>
              <a:t>1930-2002</a:t>
            </a:r>
            <a:r>
              <a:rPr lang="zh-CN" altLang="en-US" sz="2800" dirty="0">
                <a:solidFill>
                  <a:srgbClr val="0000FF"/>
                </a:solidFill>
              </a:rPr>
              <a:t>）</a:t>
            </a:r>
          </a:p>
        </p:txBody>
      </p:sp>
      <p:sp>
        <p:nvSpPr>
          <p:cNvPr id="3" name="内容占位符 2"/>
          <p:cNvSpPr>
            <a:spLocks noGrp="1"/>
          </p:cNvSpPr>
          <p:nvPr>
            <p:ph idx="1"/>
          </p:nvPr>
        </p:nvSpPr>
        <p:spPr>
          <a:xfrm>
            <a:off x="1055440" y="1151752"/>
            <a:ext cx="10729192" cy="5193185"/>
          </a:xfrm>
        </p:spPr>
        <p:txBody>
          <a:bodyPr>
            <a:noAutofit/>
          </a:bodyPr>
          <a:lstStyle/>
          <a:p>
            <a:r>
              <a:rPr lang="zh-CN" altLang="en-US" sz="2400" dirty="0"/>
              <a:t>荷兰人，</a:t>
            </a:r>
            <a:r>
              <a:rPr lang="en-US" altLang="zh-CN" sz="2400" dirty="0"/>
              <a:t>1972</a:t>
            </a:r>
            <a:r>
              <a:rPr lang="zh-CN" altLang="en-US" sz="2400" dirty="0"/>
              <a:t>年图灵奖获得者</a:t>
            </a:r>
            <a:endParaRPr lang="en-US" altLang="zh-CN" sz="2400" dirty="0"/>
          </a:p>
          <a:p>
            <a:r>
              <a:rPr lang="zh-CN" altLang="en-US" sz="2400" dirty="0"/>
              <a:t>提出“</a:t>
            </a:r>
            <a:r>
              <a:rPr lang="en-US" altLang="zh-CN" sz="2400" dirty="0" err="1"/>
              <a:t>goto</a:t>
            </a:r>
            <a:r>
              <a:rPr lang="zh-CN" altLang="en-US" sz="2400" dirty="0"/>
              <a:t>有害论”</a:t>
            </a:r>
            <a:r>
              <a:rPr lang="en-US" altLang="zh-CN" sz="2400" dirty="0"/>
              <a:t>;</a:t>
            </a:r>
          </a:p>
          <a:p>
            <a:r>
              <a:rPr lang="zh-CN" altLang="en-US" sz="2400" dirty="0"/>
              <a:t>提出信号量和</a:t>
            </a:r>
            <a:r>
              <a:rPr lang="en-US" altLang="zh-CN" sz="2400" dirty="0"/>
              <a:t>PV</a:t>
            </a:r>
            <a:r>
              <a:rPr lang="zh-CN" altLang="en-US" sz="2400" dirty="0"/>
              <a:t>原语</a:t>
            </a:r>
            <a:r>
              <a:rPr lang="en-US" altLang="zh-CN" sz="2400" dirty="0"/>
              <a:t>;</a:t>
            </a:r>
          </a:p>
          <a:p>
            <a:r>
              <a:rPr lang="zh-CN" altLang="en-US" sz="2400" dirty="0"/>
              <a:t>解决了“哲学家聚餐”问题</a:t>
            </a:r>
            <a:r>
              <a:rPr lang="en-US" altLang="zh-CN" sz="2400" dirty="0"/>
              <a:t>;</a:t>
            </a:r>
          </a:p>
          <a:p>
            <a:r>
              <a:rPr lang="zh-CN" altLang="en-US" sz="2400" dirty="0"/>
              <a:t>最短路径算法</a:t>
            </a:r>
            <a:r>
              <a:rPr lang="en-US" altLang="zh-CN" sz="2400" dirty="0"/>
              <a:t>(SPF)</a:t>
            </a:r>
            <a:r>
              <a:rPr lang="zh-CN" altLang="en-US" sz="2400" dirty="0"/>
              <a:t>和银行家算法的创造者</a:t>
            </a:r>
            <a:r>
              <a:rPr lang="en-US" altLang="zh-CN" sz="2400" dirty="0"/>
              <a:t>;</a:t>
            </a:r>
          </a:p>
          <a:p>
            <a:r>
              <a:rPr lang="zh-CN" altLang="en-US" sz="2400" dirty="0"/>
              <a:t>第一个</a:t>
            </a:r>
            <a:r>
              <a:rPr lang="en-US" altLang="zh-CN" sz="2400" dirty="0" err="1"/>
              <a:t>Algol</a:t>
            </a:r>
            <a:r>
              <a:rPr lang="en-US" altLang="zh-CN" sz="2400" dirty="0"/>
              <a:t> 60</a:t>
            </a:r>
            <a:r>
              <a:rPr lang="zh-CN" altLang="en-US" sz="2400" dirty="0"/>
              <a:t>编译器的设计者和实现者</a:t>
            </a:r>
            <a:r>
              <a:rPr lang="en-US" altLang="zh-CN" sz="2400" dirty="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452" y="-56789"/>
            <a:ext cx="1729796" cy="1829592"/>
          </a:xfrm>
          <a:prstGeom prst="rect">
            <a:avLst/>
          </a:prstGeom>
        </p:spPr>
      </p:pic>
      <p:pic>
        <p:nvPicPr>
          <p:cNvPr id="5" name="图片 4"/>
          <p:cNvPicPr>
            <a:picLocks noChangeAspect="1"/>
          </p:cNvPicPr>
          <p:nvPr/>
        </p:nvPicPr>
        <p:blipFill>
          <a:blip r:embed="rId4"/>
          <a:stretch>
            <a:fillRect/>
          </a:stretch>
        </p:blipFill>
        <p:spPr>
          <a:xfrm>
            <a:off x="9696400"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0"/>
            <a:ext cx="10515600" cy="687611"/>
          </a:xfrm>
        </p:spPr>
        <p:txBody>
          <a:bodyPr>
            <a:normAutofit fontScale="90000"/>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191344" y="1268760"/>
            <a:ext cx="8712968" cy="5038725"/>
          </a:xfrm>
        </p:spPr>
        <p:txBody>
          <a:bodyPr>
            <a:normAutofit/>
          </a:bodyPr>
          <a:lstStyle/>
          <a:p>
            <a:r>
              <a:rPr lang="zh-CN" altLang="en-US" sz="2400" dirty="0"/>
              <a:t>从鹿特丹到格罗宁根旅行的最短路线是什么</a:t>
            </a:r>
            <a:r>
              <a:rPr lang="en-US" altLang="zh-CN" sz="2400" dirty="0"/>
              <a:t>?</a:t>
            </a:r>
            <a:r>
              <a:rPr lang="zh-CN" altLang="en-US" sz="2400" dirty="0"/>
              <a:t>这就是最短路径算法，我花了大约 </a:t>
            </a:r>
            <a:r>
              <a:rPr lang="en-US" altLang="zh-CN" sz="2400" dirty="0"/>
              <a:t>20 </a:t>
            </a:r>
            <a:r>
              <a:rPr lang="zh-CN" altLang="en-US" sz="2400" dirty="0"/>
              <a:t>分钟设计了它。一天早上，我和我的未婚妻在阿姆斯特丹购物，累了，我们便坐在咖啡馆的露台上喝咖啡，我只想着能否实现最短路径算法，然后我成功了。</a:t>
            </a:r>
          </a:p>
          <a:p>
            <a:endParaRPr lang="zh-CN" altLang="en-US" sz="2400" dirty="0"/>
          </a:p>
          <a:p>
            <a:r>
              <a:rPr lang="zh-CN" altLang="en-US" sz="2400" dirty="0"/>
              <a:t>正如我所说，这是一个二十分钟的发明。事实上，它发表于 </a:t>
            </a:r>
            <a:r>
              <a:rPr lang="en-US" altLang="zh-CN" sz="2400" dirty="0"/>
              <a:t>1959 </a:t>
            </a:r>
            <a:r>
              <a:rPr lang="zh-CN" altLang="en-US" sz="2400" dirty="0"/>
              <a:t>年，现在来看它的可读性也非常高。它之所以如此美妙，其中一个原因就是我没用笔纸就设计了它。后来我才知道，没有笔纸设计的优点之一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9192344" y="2204864"/>
            <a:ext cx="2847644" cy="2564296"/>
          </a:xfrm>
          <a:prstGeom prst="rect">
            <a:avLst/>
          </a:prstGeom>
        </p:spPr>
      </p:pic>
    </p:spTree>
    <p:extLst>
      <p:ext uri="{BB962C8B-B14F-4D97-AF65-F5344CB8AC3E}">
        <p14:creationId xmlns:p14="http://schemas.microsoft.com/office/powerpoint/2010/main" val="7450610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5085"/>
            <a:ext cx="10011544" cy="687611"/>
          </a:xfrm>
        </p:spPr>
        <p:txBody>
          <a:bodyPr>
            <a:normAutofit fontScale="90000"/>
          </a:bodyPr>
          <a:lstStyle/>
          <a:p>
            <a:r>
              <a:rPr lang="en-US" altLang="zh-CN" dirty="0"/>
              <a:t>KISS(Keep It </a:t>
            </a:r>
            <a:r>
              <a:rPr lang="en-US" altLang="zh-CN" dirty="0" smtClean="0"/>
              <a:t>Simple &amp; Stupid)</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1400" dirty="0"/>
              <a:t>1</a:t>
            </a:r>
            <a:r>
              <a:rPr lang="zh-CN" altLang="en-US" sz="1400" dirty="0"/>
              <a:t>、 模块性原则：写简单的，通过干净的接口可被连接的部件；</a:t>
            </a:r>
          </a:p>
          <a:p>
            <a:pPr marL="0" indent="0">
              <a:buNone/>
            </a:pPr>
            <a:r>
              <a:rPr lang="en-US" altLang="zh-CN" sz="1400" dirty="0"/>
              <a:t>2</a:t>
            </a:r>
            <a:r>
              <a:rPr lang="zh-CN" altLang="en-US" sz="1400" dirty="0"/>
              <a:t>、 清楚原则：清楚要比小聪明好。</a:t>
            </a:r>
          </a:p>
          <a:p>
            <a:pPr marL="0" indent="0">
              <a:buNone/>
            </a:pPr>
            <a:r>
              <a:rPr lang="en-US" altLang="zh-CN" sz="1400" dirty="0"/>
              <a:t>3</a:t>
            </a:r>
            <a:r>
              <a:rPr lang="zh-CN" altLang="en-US" sz="1400" dirty="0"/>
              <a:t>、 合并原则：设计能被其它程序连接的程序。</a:t>
            </a:r>
          </a:p>
          <a:p>
            <a:pPr marL="0" indent="0">
              <a:buNone/>
            </a:pPr>
            <a:r>
              <a:rPr lang="en-US" altLang="zh-CN" sz="1400" dirty="0"/>
              <a:t>4</a:t>
            </a:r>
            <a:r>
              <a:rPr lang="zh-CN" altLang="en-US" sz="1400" dirty="0"/>
              <a:t>、 分离原则：从机制分离从策略，从实现分离出接口。</a:t>
            </a:r>
          </a:p>
          <a:p>
            <a:pPr marL="0" indent="0">
              <a:buNone/>
            </a:pPr>
            <a:r>
              <a:rPr lang="en-US" altLang="zh-CN" sz="1400" dirty="0"/>
              <a:t>5</a:t>
            </a:r>
            <a:r>
              <a:rPr lang="zh-CN" altLang="en-US" sz="1400" dirty="0"/>
              <a:t>、 简单原则：设计要简单；只有当你需要的时候，增加复杂性；</a:t>
            </a:r>
          </a:p>
          <a:p>
            <a:pPr marL="0" indent="0">
              <a:buNone/>
            </a:pPr>
            <a:r>
              <a:rPr lang="en-US" altLang="zh-CN" sz="1400" dirty="0"/>
              <a:t>6</a:t>
            </a:r>
            <a:r>
              <a:rPr lang="zh-CN" altLang="en-US" sz="1400" dirty="0"/>
              <a:t>、 节俭原则：只有当被证实是清晰，其它什么也不做的时候，才写大的程序</a:t>
            </a:r>
          </a:p>
          <a:p>
            <a:pPr marL="0" indent="0">
              <a:buNone/>
            </a:pPr>
            <a:r>
              <a:rPr lang="en-US" altLang="zh-CN" sz="1400" dirty="0"/>
              <a:t>7</a:t>
            </a:r>
            <a:r>
              <a:rPr lang="zh-CN" altLang="en-US" sz="1400" dirty="0"/>
              <a:t>、 透明原则：为使检查和调试明显更容易而设计</a:t>
            </a:r>
          </a:p>
          <a:p>
            <a:pPr marL="0" indent="0">
              <a:buNone/>
            </a:pPr>
            <a:r>
              <a:rPr lang="en-US" altLang="zh-CN" sz="1400" dirty="0"/>
              <a:t>8</a:t>
            </a:r>
            <a:r>
              <a:rPr lang="zh-CN" altLang="en-US" sz="1400" dirty="0"/>
              <a:t>、 健壮性原则：健壮性是透明和简单的追随者</a:t>
            </a:r>
          </a:p>
          <a:p>
            <a:pPr marL="0" indent="0">
              <a:buNone/>
            </a:pPr>
            <a:r>
              <a:rPr lang="en-US" altLang="zh-CN" sz="1400" dirty="0"/>
              <a:t>9</a:t>
            </a:r>
            <a:r>
              <a:rPr lang="zh-CN" altLang="en-US" sz="1400" dirty="0"/>
              <a:t>、 表现原则：把知识整理成资料，于是程序逻辑能变得易理解和精力充沛的。</a:t>
            </a:r>
          </a:p>
          <a:p>
            <a:pPr marL="0" indent="0">
              <a:buNone/>
            </a:pPr>
            <a:r>
              <a:rPr lang="en-US" altLang="zh-CN" sz="1400" dirty="0"/>
              <a:t>10</a:t>
            </a:r>
            <a:r>
              <a:rPr lang="zh-CN" altLang="en-US" sz="1400" dirty="0"/>
              <a:t>、 最小意外原则：在接口设计中，总是做最小意外事情</a:t>
            </a:r>
          </a:p>
          <a:p>
            <a:pPr marL="0" indent="0">
              <a:buNone/>
            </a:pPr>
            <a:r>
              <a:rPr lang="en-US" altLang="zh-CN" sz="1400" dirty="0"/>
              <a:t>11</a:t>
            </a:r>
            <a:r>
              <a:rPr lang="zh-CN" altLang="en-US" sz="1400" dirty="0"/>
              <a:t>、 沉默原则：当一个程序令人吃惊什么也不说的时候，他应该就是什么也不说</a:t>
            </a:r>
          </a:p>
          <a:p>
            <a:pPr marL="0" indent="0">
              <a:buNone/>
            </a:pPr>
            <a:r>
              <a:rPr lang="en-US" altLang="zh-CN" sz="1400" dirty="0"/>
              <a:t>12</a:t>
            </a:r>
            <a:r>
              <a:rPr lang="zh-CN" altLang="en-US" sz="1400" dirty="0"/>
              <a:t>、 修补补救：当你必须失败的时候，尽可能快的吵闹地失败</a:t>
            </a:r>
          </a:p>
          <a:p>
            <a:pPr marL="0" indent="0">
              <a:buNone/>
            </a:pPr>
            <a:r>
              <a:rPr lang="en-US" altLang="zh-CN" sz="1400" dirty="0"/>
              <a:t>13</a:t>
            </a:r>
            <a:r>
              <a:rPr lang="zh-CN" altLang="en-US" sz="1400" dirty="0"/>
              <a:t>、 经济原则：程序员的时间是宝贵的；优先机器时间节约它。</a:t>
            </a:r>
          </a:p>
          <a:p>
            <a:pPr marL="0" indent="0">
              <a:buNone/>
            </a:pPr>
            <a:r>
              <a:rPr lang="en-US" altLang="zh-CN" sz="1400" dirty="0"/>
              <a:t>14</a:t>
            </a:r>
            <a:r>
              <a:rPr lang="zh-CN" altLang="en-US" sz="1400" dirty="0"/>
              <a:t>、 产生原则：避免手工堆砌；当你可能的时候，编写可以写程序的程序；</a:t>
            </a:r>
          </a:p>
          <a:p>
            <a:pPr marL="0" indent="0">
              <a:buNone/>
            </a:pPr>
            <a:r>
              <a:rPr lang="en-US" altLang="zh-CN" sz="1400" dirty="0"/>
              <a:t>15</a:t>
            </a:r>
            <a:r>
              <a:rPr lang="zh-CN" altLang="en-US" sz="1400" dirty="0"/>
              <a:t>、 优化原则：在雕琢之前先有原型；在你优化它之前，先让他可以运行；</a:t>
            </a:r>
          </a:p>
          <a:p>
            <a:pPr marL="0" indent="0">
              <a:buNone/>
            </a:pPr>
            <a:r>
              <a:rPr lang="en-US" altLang="zh-CN" sz="1400" dirty="0"/>
              <a:t>16</a:t>
            </a:r>
            <a:r>
              <a:rPr lang="zh-CN" altLang="en-US" sz="1400" dirty="0"/>
              <a:t>、 差异原则：怀疑所有声称的“唯一真理“</a:t>
            </a:r>
          </a:p>
          <a:p>
            <a:pPr marL="0" indent="0">
              <a:buNone/>
            </a:pPr>
            <a:r>
              <a:rPr lang="en-US" altLang="zh-CN" sz="1400" dirty="0"/>
              <a:t>17</a:t>
            </a:r>
            <a:r>
              <a:rPr lang="zh-CN" altLang="en-US" sz="1400" dirty="0"/>
              <a:t>、 可扩展原则：为将来做设计，因为它可能比你认为来的要快</a:t>
            </a:r>
          </a:p>
        </p:txBody>
      </p:sp>
      <p:pic>
        <p:nvPicPr>
          <p:cNvPr id="183298" name="Picture 2" descr="https://imgconvert.csdnimg.cn/aHR0cHM6Ly90aW1nc2EuYmFpZHUuY29tL3RpbWc_aW1hZ2UmcXVhbGl0eT04MCZzaXplPWI5OTk5XzEwMDAwJnNlYz0xNTg0NDU2NDM2MDkzJmRpPWNlYzAxMzc4ZDE2NjcyODNlNDUwNWZjYjA5N2M0OWU1JmltZ3R5cGU9MCZzcmM9aHR0cCUzQSUyRiUyRnBpYy5rdWFpemhhbi5jb20lMkZnMSUyRk0wMCUyRjQ5JTJGMUYlMkZDZ3BRVTFaYm9YYUFGaGNaQUFFYnJHek1FTzQ4MDkuanBn?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5" y="571289"/>
            <a:ext cx="4917975" cy="3073735"/>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s://img-blog.csdnimg.cn/20200317195755760.jpeg?x-oss-process=image/watermark,type_ZmFuZ3poZW5naGVpdGk,shadow_10,text_aHR0cHM6Ly9ibG9nLmNzZG4ubmV0L3pob25nZ3VvbWF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45024"/>
            <a:ext cx="384071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53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1892" y="11358"/>
            <a:ext cx="7793038" cy="647700"/>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767408" y="1052736"/>
            <a:ext cx="11233248" cy="4114800"/>
          </a:xfrm>
        </p:spPr>
        <p:txBody>
          <a:bodyPr>
            <a:noAutofit/>
          </a:bodyPr>
          <a:lstStyle/>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一开始第一组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只包括顶点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lt"/>
              <a:buAutoNum type="romanUcPeriod"/>
              <a:defRPr/>
            </a:pP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对应的距离值为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，而第二组的顶点对应的距离值这样确定：</a:t>
            </a:r>
          </a:p>
          <a:p>
            <a:pPr marL="971550" lvl="1" indent="-514350" eaLnBrk="1" hangingPunct="1">
              <a:lnSpc>
                <a:spcPct val="90000"/>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若图中有边</a:t>
            </a:r>
            <a:r>
              <a:rPr kumimoji="1" lang="en-US" altLang="zh-CN" sz="2000" b="1" dirty="0">
                <a:latin typeface="Times New Roman" panose="02020603050405020304" pitchFamily="18" charset="0"/>
                <a:cs typeface="Times New Roman" panose="02020603050405020304" pitchFamily="18" charset="0"/>
              </a:rPr>
              <a:t>&lt;v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&gt;</a:t>
            </a:r>
            <a:r>
              <a:rPr kumimoji="1" lang="zh-CN" altLang="en-US" sz="2000" b="1" dirty="0">
                <a:latin typeface="Times New Roman" panose="02020603050405020304" pitchFamily="18" charset="0"/>
                <a:cs typeface="Times New Roman" panose="02020603050405020304" pitchFamily="18" charset="0"/>
              </a:rPr>
              <a:t>或者（</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的距离值为此边所带的</a:t>
            </a:r>
            <a:r>
              <a:rPr kumimoji="1" lang="zh-CN" altLang="en-US" sz="2000" b="1" dirty="0">
                <a:solidFill>
                  <a:schemeClr val="hlink"/>
                </a:solidFill>
                <a:latin typeface="Times New Roman" panose="02020603050405020304" pitchFamily="18" charset="0"/>
                <a:cs typeface="Times New Roman" panose="02020603050405020304" pitchFamily="18" charset="0"/>
              </a:rPr>
              <a:t>权</a:t>
            </a:r>
            <a:r>
              <a:rPr kumimoji="1" lang="zh-CN" altLang="en-US" sz="2000" b="1" dirty="0">
                <a:latin typeface="Times New Roman" panose="02020603050405020304" pitchFamily="18" charset="0"/>
                <a:cs typeface="Times New Roman" panose="02020603050405020304" pitchFamily="18" charset="0"/>
              </a:rPr>
              <a:t>，否则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加入到第一组中；</a:t>
            </a:r>
            <a:endParaRPr kumimoji="1" lang="en-US" altLang="zh-CN" sz="2400" b="1" dirty="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71550" lvl="1" indent="-51435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786740" y="4581128"/>
            <a:ext cx="4685524" cy="1638883"/>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574675" y="87314"/>
            <a:ext cx="8686800" cy="1905000"/>
          </a:xfrm>
        </p:spPr>
        <p:txBody>
          <a:bodyPr>
            <a:normAutofit fontScale="92500" lnSpcReduction="10000"/>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a:solidFill>
                  <a:srgbClr val="0000FF"/>
                </a:solidFill>
                <a:latin typeface="Times New Roman" panose="02020603050405020304" pitchFamily="18" charset="0"/>
              </a:rPr>
              <a:t>Dijkstra</a:t>
            </a:r>
            <a:r>
              <a:rPr kumimoji="1" lang="zh-CN" altLang="en-US" sz="4400" b="1" dirty="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按</a:t>
            </a:r>
            <a:r>
              <a:rPr kumimoji="1" lang="zh-CN" altLang="en-US" sz="2800" b="1" dirty="0">
                <a:solidFill>
                  <a:schemeClr val="hlink"/>
                </a:solidFill>
                <a:latin typeface="Times New Roman" panose="02020603050405020304" pitchFamily="18" charset="0"/>
              </a:rPr>
              <a:t>路径长度递增</a:t>
            </a:r>
            <a:r>
              <a:rPr kumimoji="1" lang="zh-CN" altLang="en-US" sz="2800" b="1" dirty="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a:latin typeface="Times New Roman" panose="02020603050405020304" pitchFamily="18" charset="0"/>
              </a:rPr>
              <a:t>有向网</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extLst>
              <p:ext uri="{D42A27DB-BD31-4B8C-83A1-F6EECF244321}">
                <p14:modId xmlns:p14="http://schemas.microsoft.com/office/powerpoint/2010/main" val="4139301452"/>
              </p:ext>
            </p:extLst>
          </p:nvPr>
        </p:nvGraphicFramePr>
        <p:xfrm>
          <a:off x="6483225" y="2272134"/>
          <a:ext cx="5065713" cy="3589337"/>
        </p:xfrm>
        <a:graphic>
          <a:graphicData uri="http://schemas.openxmlformats.org/presentationml/2006/ole">
            <mc:AlternateContent xmlns:mc="http://schemas.openxmlformats.org/markup-compatibility/2006">
              <mc:Choice xmlns:v="urn:schemas-microsoft-com:vml" Requires="v">
                <p:oleObj spid="_x0000_s129189"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25" y="2272134"/>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1271464" y="2780928"/>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767408" y="188640"/>
            <a:ext cx="7793038" cy="431800"/>
          </a:xfrm>
        </p:spPr>
        <p:txBody>
          <a:bodyPr>
            <a:normAutofit fontScale="90000"/>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783703" y="1484784"/>
            <a:ext cx="11089232"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dist[j]</a:t>
            </a:r>
            <a:r>
              <a:rPr lang="en-US" altLang="zh-CN" sz="2800" b="1" noProof="1">
                <a:latin typeface="Times New Roman" panose="02020603050405020304" pitchFamily="18" charset="0"/>
                <a:ea typeface="宋体" panose="02010600030101010101" pitchFamily="2" charset="-122"/>
              </a:rPr>
              <a:t>(0 ≤ j&lt;n) </a:t>
            </a:r>
            <a:r>
              <a:rPr lang="zh-CN" altLang="en-US" sz="2800" b="1" noProof="1">
                <a:latin typeface="Times New Roman" panose="02020603050405020304" pitchFamily="18" charset="0"/>
                <a:ea typeface="宋体" panose="02010600030101010101" pitchFamily="2" charset="-122"/>
              </a:rPr>
              <a:t>存放</a:t>
            </a:r>
            <a:r>
              <a:rPr lang="zh-CN" altLang="en-US" sz="2800" b="1" noProof="1">
                <a:solidFill>
                  <a:srgbClr val="FF0000"/>
                </a:solidFill>
                <a:latin typeface="Times New Roman" panose="02020603050405020304" pitchFamily="18" charset="0"/>
                <a:ea typeface="宋体" panose="02010600030101010101" pitchFamily="2" charset="-122"/>
              </a:rPr>
              <a:t>当前求出的</a:t>
            </a:r>
            <a:r>
              <a:rPr lang="zh-CN" altLang="en-US" sz="2800" b="1" noProof="1">
                <a:latin typeface="Times New Roman" panose="02020603050405020304" pitchFamily="18" charset="0"/>
                <a:ea typeface="宋体" panose="02010600030101010101" pitchFamily="2" charset="-122"/>
              </a:rPr>
              <a:t>从源点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j</a:t>
            </a:r>
            <a:r>
              <a:rPr lang="zh-CN" altLang="en-US" sz="2800" b="1" noProof="1">
                <a:latin typeface="Times New Roman" panose="02020603050405020304" pitchFamily="18" charset="0"/>
                <a:ea typeface="宋体" panose="02010600030101010101" pitchFamily="2" charset="-122"/>
              </a:rPr>
              <a:t>的最短路径距离。初始，</a:t>
            </a:r>
            <a:r>
              <a:rPr lang="en-US" altLang="zh-CN" sz="2800" b="1" noProof="1">
                <a:latin typeface="Times New Roman" panose="02020603050405020304" pitchFamily="18" charset="0"/>
                <a:ea typeface="宋体" panose="02010600030101010101" pitchFamily="2" charset="-122"/>
              </a:rPr>
              <a:t>dist[i]=G.GetWeight(v,i)</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path[i]</a:t>
            </a:r>
            <a:r>
              <a:rPr lang="en-US" altLang="zh-CN" sz="2800" b="1" noProof="1">
                <a:latin typeface="Times New Roman" panose="02020603050405020304" pitchFamily="18" charset="0"/>
                <a:ea typeface="宋体" panose="02010600030101010101" pitchFamily="2" charset="-122"/>
              </a:rPr>
              <a:t>(0 ≤ i&lt;n)</a:t>
            </a:r>
            <a:r>
              <a:rPr lang="zh-CN" altLang="en-US" sz="2800" b="1" noProof="1">
                <a:latin typeface="Times New Roman" panose="02020603050405020304" pitchFamily="18" charset="0"/>
                <a:ea typeface="宋体" panose="02010600030101010101" pitchFamily="2" charset="-122"/>
              </a:rPr>
              <a:t>存放从</a:t>
            </a:r>
            <a:r>
              <a:rPr lang="zh-CN" altLang="en-US" sz="2800" b="1" noProof="1">
                <a:solidFill>
                  <a:srgbClr val="FF0000"/>
                </a:solidFill>
                <a:latin typeface="Times New Roman" panose="02020603050405020304" pitchFamily="18" charset="0"/>
                <a:ea typeface="宋体" panose="02010600030101010101" pitchFamily="2" charset="-122"/>
              </a:rPr>
              <a:t>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到各终点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25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的最短路径上</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的直接前驱结点下标</a:t>
            </a:r>
            <a:r>
              <a:rPr lang="zh-CN" altLang="en-US" sz="2800" b="1" noProof="1">
                <a:latin typeface="Times New Roman" panose="02020603050405020304" pitchFamily="18" charset="0"/>
                <a:ea typeface="宋体" panose="02010600030101010101" pitchFamily="2" charset="-122"/>
              </a:rPr>
              <a:t>。若从</a:t>
            </a:r>
            <a:r>
              <a:rPr lang="en-US" altLang="zh-CN" sz="2800" b="1" noProof="1">
                <a:latin typeface="Times New Roman" panose="02020603050405020304" pitchFamily="18" charset="0"/>
                <a:ea typeface="宋体" panose="02010600030101010101" pitchFamily="2" charset="-122"/>
              </a:rPr>
              <a:t>v</a:t>
            </a:r>
            <a:r>
              <a:rPr lang="zh-CN" altLang="en-US" sz="2800" b="1" noProof="1">
                <a:latin typeface="Times New Roman" panose="02020603050405020304" pitchFamily="18" charset="0"/>
                <a:ea typeface="宋体" panose="02010600030101010101" pitchFamily="2" charset="-122"/>
              </a:rPr>
              <a:t>到</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无路径，则</a:t>
            </a:r>
            <a:r>
              <a:rPr lang="en-US" altLang="zh-CN" sz="2800" b="1" noProof="1">
                <a:latin typeface="Times New Roman" panose="02020603050405020304" pitchFamily="18" charset="0"/>
                <a:ea typeface="宋体" panose="02010600030101010101" pitchFamily="2" charset="-122"/>
              </a:rPr>
              <a:t>path[i]=</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S[i]</a:t>
            </a:r>
            <a:r>
              <a:rPr lang="en-US" altLang="zh-CN" sz="2800" b="1" noProof="1">
                <a:latin typeface="Times New Roman" panose="02020603050405020304" pitchFamily="18" charset="0"/>
                <a:ea typeface="宋体" panose="02010600030101010101" pitchFamily="2" charset="-122"/>
              </a:rPr>
              <a:t>(0≤ i&lt;n)</a:t>
            </a:r>
            <a:r>
              <a:rPr lang="zh-CN" altLang="en-US" sz="2800" b="1" noProof="1">
                <a:latin typeface="Times New Roman" panose="02020603050405020304" pitchFamily="18" charset="0"/>
                <a:ea typeface="宋体" panose="02010600030101010101" pitchFamily="2" charset="-122"/>
              </a:rPr>
              <a:t>存放顶点</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是否</a:t>
            </a:r>
            <a:r>
              <a:rPr lang="zh-CN" altLang="en-US" sz="2800" b="1" noProof="1">
                <a:solidFill>
                  <a:schemeClr val="hlink"/>
                </a:solidFill>
                <a:latin typeface="Times New Roman" panose="02020603050405020304" pitchFamily="18" charset="0"/>
                <a:ea typeface="宋体" panose="02010600030101010101" pitchFamily="2" charset="-122"/>
              </a:rPr>
              <a:t>已求得最短路径</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S[i]=false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未求得最短路径；</a:t>
            </a:r>
            <a:r>
              <a:rPr lang="en-US" altLang="zh-CN" sz="2800" b="1" noProof="1">
                <a:latin typeface="Times New Roman" panose="02020603050405020304" pitchFamily="18" charset="0"/>
                <a:ea typeface="宋体" panose="02010600030101010101" pitchFamily="2" charset="-122"/>
              </a:rPr>
              <a:t>S[i]=true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35360" y="850357"/>
            <a:ext cx="11593288" cy="2209800"/>
          </a:xfrm>
        </p:spPr>
        <p:txBody>
          <a:bodyPr>
            <a:prstTxWarp prst="textNoShape">
              <a:avLst/>
            </a:prstTxWarp>
            <a:normAutofit/>
          </a:bodyPr>
          <a:lstStyle/>
          <a:p>
            <a:pPr eaLnBrk="1" hangingPunct="1">
              <a:buFont typeface="Wingdings" panose="05000000000000000000" pitchFamily="2" charset="2"/>
              <a:buNone/>
              <a:defRPr/>
            </a:pPr>
            <a:r>
              <a:rPr lang="en-US" altLang="zh-CN" b="1" dirty="0">
                <a:latin typeface="Times New Roman" panose="02020603050405020304" pitchFamily="18" charset="0"/>
              </a:rPr>
              <a:t>(2) </a:t>
            </a:r>
            <a:r>
              <a:rPr lang="zh-CN" altLang="en-US" b="1" dirty="0">
                <a:solidFill>
                  <a:schemeClr val="folHlink"/>
                </a:solidFill>
                <a:latin typeface="Times New Roman" panose="02020603050405020304" pitchFamily="18" charset="0"/>
              </a:rPr>
              <a:t>无向图</a:t>
            </a:r>
            <a:r>
              <a:rPr lang="en-US" altLang="zh-CN" b="1" dirty="0">
                <a:solidFill>
                  <a:schemeClr val="folHlink"/>
                </a:solidFill>
                <a:latin typeface="Times New Roman" panose="02020603050405020304" pitchFamily="18" charset="0"/>
              </a:rPr>
              <a:t>(undirected graph)</a:t>
            </a:r>
            <a:r>
              <a:rPr lang="zh-CN" altLang="en-US" b="1" dirty="0">
                <a:latin typeface="Times New Roman" panose="02020603050405020304" pitchFamily="18" charset="0"/>
              </a:rPr>
              <a:t>：每条边是</a:t>
            </a:r>
            <a:r>
              <a:rPr lang="zh-CN" altLang="en-US" b="1" dirty="0">
                <a:latin typeface="Times New Roman" panose="02020603050405020304" pitchFamily="18" charset="0"/>
                <a:cs typeface="Times New Roman" panose="02020603050405020304" pitchFamily="18" charset="0"/>
              </a:rPr>
              <a:t>顶点的</a:t>
            </a:r>
            <a:r>
              <a:rPr lang="zh-CN" altLang="en-US" b="1" dirty="0">
                <a:solidFill>
                  <a:srgbClr val="FF0000"/>
                </a:solidFill>
                <a:latin typeface="Times New Roman" panose="02020603050405020304" pitchFamily="18" charset="0"/>
                <a:cs typeface="Times New Roman" panose="02020603050405020304" pitchFamily="18" charset="0"/>
              </a:rPr>
              <a:t>无序偶对</a:t>
            </a:r>
            <a:r>
              <a:rPr lang="zh-CN" altLang="en-US" b="1" dirty="0">
                <a:latin typeface="Times New Roman" panose="02020603050405020304" pitchFamily="18" charset="0"/>
                <a:cs typeface="Times New Roman" panose="02020603050405020304" pitchFamily="18" charset="0"/>
              </a:rPr>
              <a:t>。用圆括号表示顶点的无序对，如（</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i</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），其中</a:t>
            </a:r>
            <a:r>
              <a:rPr lang="en-US" altLang="zh-CN" b="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为此边的起点和终点，并称它们互为邻接点</a:t>
            </a:r>
            <a:r>
              <a:rPr lang="en-US" altLang="zh-CN" b="1" dirty="0">
                <a:latin typeface="Times New Roman" panose="02020603050405020304" pitchFamily="18" charset="0"/>
                <a:cs typeface="Times New Roman" panose="02020603050405020304" pitchFamily="18" charset="0"/>
              </a:rPr>
              <a:t>(adjacent)</a:t>
            </a:r>
            <a:r>
              <a:rPr lang="zh-CN" altLang="en-US" b="1" dirty="0">
                <a:latin typeface="Times New Roman" panose="02020603050405020304" pitchFamily="18" charset="0"/>
              </a:rPr>
              <a:t>。</a:t>
            </a:r>
          </a:p>
          <a:p>
            <a:pPr eaLnBrk="1" hangingPunct="1">
              <a:buFont typeface="Wingdings" panose="05000000000000000000" pitchFamily="2" charset="2"/>
              <a:buNone/>
              <a:defRPr/>
            </a:pPr>
            <a:r>
              <a:rPr lang="zh-CN" altLang="en-US" sz="800" b="1" dirty="0">
                <a:latin typeface="Times New Roman" panose="02020603050405020304" pitchFamily="18" charset="0"/>
              </a:rPr>
              <a:t>      </a:t>
            </a:r>
          </a:p>
          <a:p>
            <a:pPr eaLnBrk="1" hangingPunct="1">
              <a:buFont typeface="Wingdings" panose="05000000000000000000" pitchFamily="2" charset="2"/>
              <a:buNone/>
              <a:defRPr/>
            </a:pPr>
            <a:r>
              <a:rPr lang="zh-CN" altLang="en-US" b="1" dirty="0">
                <a:latin typeface="Times New Roman" panose="02020603050405020304" pitchFamily="18" charset="0"/>
              </a:rPr>
              <a:t>  例：</a:t>
            </a:r>
          </a:p>
        </p:txBody>
      </p:sp>
      <p:grpSp>
        <p:nvGrpSpPr>
          <p:cNvPr id="12291" name="Group 32"/>
          <p:cNvGrpSpPr>
            <a:grpSpLocks/>
          </p:cNvGrpSpPr>
          <p:nvPr/>
        </p:nvGrpSpPr>
        <p:grpSpPr bwMode="auto">
          <a:xfrm>
            <a:off x="2411413" y="2895006"/>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5637214"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2058988" y="5367986"/>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9413876"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767408" y="887624"/>
            <a:ext cx="10692805" cy="5936704"/>
          </a:xfrm>
        </p:spPr>
        <p:txBody>
          <a:bodyPr>
            <a:normAutofit/>
          </a:bodyPr>
          <a:lstStyle/>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设源点序号</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0</a:t>
            </a:r>
            <a:r>
              <a:rPr kumimoji="1" lang="zh-CN" altLang="en-US" sz="2400" b="1" dirty="0">
                <a:latin typeface="Times New Roman" panose="02020603050405020304" pitchFamily="18" charset="0"/>
              </a:rPr>
              <a:t>，顶点数为</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是</a:t>
            </a:r>
            <a:r>
              <a:rPr kumimoji="1" lang="en-US" altLang="zh-CN" sz="2400" b="1" dirty="0">
                <a:latin typeface="Times New Roman" panose="02020603050405020304" pitchFamily="18" charset="0"/>
              </a:rPr>
              <a:t>Graph</a:t>
            </a:r>
            <a:r>
              <a:rPr kumimoji="1" lang="zh-CN" altLang="en-US" sz="2400" b="1" dirty="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初始</a:t>
            </a:r>
            <a:r>
              <a:rPr kumimoji="1" lang="en-US" altLang="zh-CN" sz="2400" b="1" dirty="0">
                <a:latin typeface="Times New Roman" panose="02020603050405020304" pitchFamily="18" charset="0"/>
              </a:rPr>
              <a:t>S[</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]=false, </a:t>
            </a:r>
            <a:r>
              <a:rPr kumimoji="1" lang="en-US" altLang="zh-CN" sz="2400" b="1" dirty="0" err="1">
                <a:latin typeface="Times New Roman" panose="02020603050405020304" pitchFamily="18" charset="0"/>
              </a:rPr>
              <a:t>dist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G.GetWeight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v,i</a:t>
            </a:r>
            <a:r>
              <a:rPr kumimoji="1" lang="en-US" altLang="zh-CN" sz="2400" b="1" dirty="0">
                <a:latin typeface="Times New Roman" panose="02020603050405020304" pitchFamily="18" charset="0"/>
              </a:rPr>
              <a:t>), path[</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]=v</a:t>
            </a:r>
            <a:r>
              <a:rPr kumimoji="1" lang="zh-CN" altLang="en-US" sz="2400" b="1" dirty="0">
                <a:latin typeface="Times New Roman" panose="02020603050405020304" pitchFamily="18" charset="0"/>
              </a:rPr>
              <a:t>或</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0→n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3</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重复执行下列步骤</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次，直至所有顶点都包含在</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① 在所有不在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集合的顶点中，</a:t>
            </a:r>
            <a:r>
              <a:rPr kumimoji="1" lang="zh-CN" altLang="en-US" sz="2000" b="1" dirty="0">
                <a:solidFill>
                  <a:srgbClr val="FF0000"/>
                </a:solidFill>
                <a:latin typeface="Times New Roman" panose="02020603050405020304" pitchFamily="18" charset="0"/>
              </a:rPr>
              <a:t>选取</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i</a:t>
            </a:r>
            <a:r>
              <a:rPr kumimoji="1" lang="en-US" altLang="zh-CN" sz="2000" b="1" dirty="0">
                <a:solidFill>
                  <a:srgbClr val="FF0000"/>
                </a:solidFill>
                <a:latin typeface="Times New Roman" panose="02020603050405020304" pitchFamily="18" charset="0"/>
              </a:rPr>
              <a:t>]</a:t>
            </a:r>
            <a:r>
              <a:rPr kumimoji="1" lang="zh-CN" altLang="en-US" sz="2000" b="1" dirty="0">
                <a:solidFill>
                  <a:srgbClr val="FF0000"/>
                </a:solidFill>
                <a:latin typeface="Times New Roman" panose="02020603050405020304" pitchFamily="18" charset="0"/>
              </a:rPr>
              <a:t>为最小</a:t>
            </a:r>
            <a:r>
              <a:rPr kumimoji="1" lang="zh-CN" altLang="en-US" sz="2000" b="1" dirty="0">
                <a:latin typeface="Times New Roman" panose="02020603050405020304" pitchFamily="18" charset="0"/>
              </a:rPr>
              <a:t>的一个顶点，设为第</a:t>
            </a:r>
            <a:r>
              <a:rPr kumimoji="1" lang="en-US" altLang="zh-CN" sz="2000" b="1" dirty="0">
                <a:solidFill>
                  <a:srgbClr val="FF0000"/>
                </a:solidFill>
                <a:latin typeface="Times New Roman" panose="02020603050405020304" pitchFamily="18" charset="0"/>
              </a:rPr>
              <a:t>u</a:t>
            </a:r>
            <a:r>
              <a:rPr kumimoji="1" lang="zh-CN" altLang="en-US" sz="2000" b="1" dirty="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② 将选出的第</a:t>
            </a:r>
            <a:r>
              <a:rPr kumimoji="1" lang="en-US" altLang="zh-CN" sz="2000" b="1" dirty="0">
                <a:latin typeface="Times New Roman" panose="02020603050405020304" pitchFamily="18" charset="0"/>
              </a:rPr>
              <a:t>u</a:t>
            </a:r>
            <a:r>
              <a:rPr kumimoji="1" lang="zh-CN" altLang="en-US" sz="2000" b="1" dirty="0">
                <a:latin typeface="Times New Roman" panose="02020603050405020304" pitchFamily="18" charset="0"/>
              </a:rPr>
              <a:t>个顶点</a:t>
            </a:r>
            <a:r>
              <a:rPr kumimoji="1" lang="zh-CN" altLang="en-US" sz="2000" b="1" dirty="0">
                <a:solidFill>
                  <a:srgbClr val="FF0000"/>
                </a:solidFill>
                <a:latin typeface="Times New Roman" panose="02020603050405020304" pitchFamily="18" charset="0"/>
              </a:rPr>
              <a:t>并入</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集合中，即</a:t>
            </a:r>
            <a:r>
              <a:rPr kumimoji="1" lang="en-US" altLang="zh-CN" sz="2000" b="1" dirty="0">
                <a:latin typeface="Times New Roman" panose="02020603050405020304" pitchFamily="18" charset="0"/>
              </a:rPr>
              <a:t>S[u]=true</a:t>
            </a:r>
            <a:r>
              <a:rPr kumimoji="1" lang="zh-CN" altLang="en-US" sz="20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③</a:t>
            </a:r>
            <a:r>
              <a:rPr kumimoji="1" lang="zh-CN" altLang="en-US" sz="2000" b="1" dirty="0">
                <a:solidFill>
                  <a:srgbClr val="FF0000"/>
                </a:solidFill>
                <a:latin typeface="Times New Roman" panose="02020603050405020304" pitchFamily="18" charset="0"/>
              </a:rPr>
              <a:t>以</a:t>
            </a:r>
            <a:r>
              <a:rPr kumimoji="1" lang="en-US" altLang="zh-CN" sz="2000" b="1" dirty="0">
                <a:solidFill>
                  <a:srgbClr val="FF0000"/>
                </a:solidFill>
                <a:latin typeface="Times New Roman" panose="02020603050405020304" pitchFamily="18" charset="0"/>
              </a:rPr>
              <a:t>u</a:t>
            </a:r>
            <a:r>
              <a:rPr kumimoji="1" lang="zh-CN" altLang="en-US" sz="2000" b="1" dirty="0">
                <a:solidFill>
                  <a:srgbClr val="FF0000"/>
                </a:solidFill>
              </a:rPr>
              <a:t>作为新考虑的中间点</a:t>
            </a:r>
            <a:r>
              <a:rPr kumimoji="1" lang="zh-CN" altLang="en-US" sz="2000" dirty="0"/>
              <a:t>，</a:t>
            </a:r>
            <a:r>
              <a:rPr kumimoji="1" lang="zh-CN" altLang="en-US" sz="2000" b="1" dirty="0">
                <a:solidFill>
                  <a:srgbClr val="FF0000"/>
                </a:solidFill>
                <a:latin typeface="Times New Roman" panose="02020603050405020304" pitchFamily="18" charset="0"/>
              </a:rPr>
              <a:t>修改</a:t>
            </a:r>
            <a:r>
              <a:rPr kumimoji="1" lang="zh-CN" altLang="en-US" sz="2000" b="1" dirty="0">
                <a:latin typeface="Times New Roman" panose="02020603050405020304" pitchFamily="18" charset="0"/>
              </a:rPr>
              <a:t>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集合的各顶点</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r>
              <a:rPr kumimoji="1" lang="zh-CN" altLang="en-US" sz="2000" b="1" dirty="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若</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[u]+</a:t>
            </a:r>
            <a:r>
              <a:rPr kumimoji="1" lang="en-US" altLang="zh-CN" sz="2000" b="1" dirty="0" err="1">
                <a:solidFill>
                  <a:srgbClr val="FF0000"/>
                </a:solidFill>
                <a:latin typeface="Times New Roman" panose="02020603050405020304" pitchFamily="18" charset="0"/>
              </a:rPr>
              <a:t>G.GetWeight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u,k</a:t>
            </a:r>
            <a:r>
              <a:rPr kumimoji="1" lang="en-US" altLang="zh-CN" sz="2000" b="1" dirty="0">
                <a:solidFill>
                  <a:srgbClr val="FF0000"/>
                </a:solidFill>
                <a:latin typeface="Times New Roman" panose="02020603050405020304" pitchFamily="18" charset="0"/>
              </a:rPr>
              <a:t>)</a:t>
            </a:r>
            <a:r>
              <a:rPr kumimoji="1" lang="en-US" altLang="zh-CN" sz="2000" b="1" dirty="0">
                <a:latin typeface="Times New Roman" panose="02020603050405020304" pitchFamily="18" charset="0"/>
              </a:rPr>
              <a:t>&lt;</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则令</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[k]=</a:t>
            </a:r>
            <a:r>
              <a:rPr kumimoji="1" lang="en-US" altLang="zh-CN" sz="2000" b="1" dirty="0" err="1">
                <a:solidFill>
                  <a:srgbClr val="FF0000"/>
                </a:solidFill>
                <a:latin typeface="Times New Roman" panose="02020603050405020304" pitchFamily="18" charset="0"/>
              </a:rPr>
              <a:t>dist</a:t>
            </a:r>
            <a:r>
              <a:rPr kumimoji="1" lang="en-US" altLang="zh-CN" sz="2000" b="1" dirty="0">
                <a:solidFill>
                  <a:srgbClr val="FF0000"/>
                </a:solidFill>
                <a:latin typeface="Times New Roman" panose="02020603050405020304" pitchFamily="18" charset="0"/>
              </a:rPr>
              <a:t>[u]+</a:t>
            </a:r>
            <a:r>
              <a:rPr kumimoji="1" lang="en-US" altLang="zh-CN" sz="2000" b="1" dirty="0" err="1">
                <a:solidFill>
                  <a:srgbClr val="FF0000"/>
                </a:solidFill>
                <a:latin typeface="Times New Roman" panose="02020603050405020304" pitchFamily="18" charset="0"/>
              </a:rPr>
              <a:t>G.GetWeight</a:t>
            </a:r>
            <a:r>
              <a:rPr kumimoji="1" lang="en-US" altLang="zh-CN" sz="2000" b="1" dirty="0">
                <a:solidFill>
                  <a:srgbClr val="FF0000"/>
                </a:solidFill>
                <a:latin typeface="Times New Roman" panose="02020603050405020304" pitchFamily="18" charset="0"/>
              </a:rPr>
              <a:t>(</a:t>
            </a:r>
            <a:r>
              <a:rPr kumimoji="1" lang="en-US" altLang="zh-CN" sz="2000" b="1" dirty="0" err="1">
                <a:solidFill>
                  <a:srgbClr val="FF0000"/>
                </a:solidFill>
                <a:latin typeface="Times New Roman" panose="02020603050405020304" pitchFamily="18" charset="0"/>
              </a:rPr>
              <a:t>u,k</a:t>
            </a:r>
            <a:r>
              <a:rPr kumimoji="1" lang="en-US" altLang="zh-CN" sz="2000" b="1" dirty="0">
                <a:solidFill>
                  <a:srgbClr val="FF0000"/>
                </a:solidFill>
                <a:latin typeface="Times New Roman" panose="02020603050405020304" pitchFamily="18" charset="0"/>
              </a:rPr>
              <a:t>)</a:t>
            </a:r>
            <a:r>
              <a:rPr kumimoji="1" lang="zh-CN" altLang="en-US" sz="2000" b="1" dirty="0">
                <a:latin typeface="Times New Roman" panose="02020603050405020304" pitchFamily="18" charset="0"/>
              </a:rPr>
              <a:t>，同时记下此路径，</a:t>
            </a:r>
            <a:r>
              <a:rPr kumimoji="1" lang="en-US" altLang="zh-CN" sz="2000" b="1" dirty="0">
                <a:solidFill>
                  <a:srgbClr val="FF0000"/>
                </a:solidFill>
                <a:latin typeface="Times New Roman" panose="02020603050405020304" pitchFamily="18" charset="0"/>
              </a:rPr>
              <a:t>path[k]=u</a:t>
            </a:r>
            <a:r>
              <a:rPr kumimoji="1" lang="zh-CN" altLang="en-US" sz="20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p>
        </p:txBody>
      </p:sp>
      <p:sp>
        <p:nvSpPr>
          <p:cNvPr id="15" name="椭圆 14"/>
          <p:cNvSpPr/>
          <p:nvPr/>
        </p:nvSpPr>
        <p:spPr bwMode="auto">
          <a:xfrm>
            <a:off x="2652828"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4073920"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7" name="椭圆 16"/>
          <p:cNvSpPr/>
          <p:nvPr/>
        </p:nvSpPr>
        <p:spPr bwMode="auto">
          <a:xfrm>
            <a:off x="3372908" y="50851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8" name="矩形 17"/>
          <p:cNvSpPr/>
          <p:nvPr/>
        </p:nvSpPr>
        <p:spPr>
          <a:xfrm>
            <a:off x="2471954" y="530120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9" name="矩形 18"/>
          <p:cNvSpPr/>
          <p:nvPr/>
        </p:nvSpPr>
        <p:spPr>
          <a:xfrm>
            <a:off x="3901981" y="526619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2795830" y="607574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2960141" y="539249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3680221" y="539249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3012868" y="595147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6240016" y="4866577"/>
            <a:ext cx="4536504" cy="1586759"/>
          </a:xfrm>
          <a:prstGeom prst="rect">
            <a:avLst/>
          </a:prstGeom>
        </p:spPr>
      </p:pic>
      <p:sp>
        <p:nvSpPr>
          <p:cNvPr id="2" name="矩形 1"/>
          <p:cNvSpPr/>
          <p:nvPr/>
        </p:nvSpPr>
        <p:spPr>
          <a:xfrm>
            <a:off x="530011" y="23038"/>
            <a:ext cx="6126998" cy="6463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en-US" altLang="zh-CN" sz="4000" b="1" dirty="0" err="1">
                <a:solidFill>
                  <a:srgbClr val="0000FF"/>
                </a:solidFill>
                <a:latin typeface="Times New Roman" panose="02020603050405020304" pitchFamily="18" charset="0"/>
              </a:rPr>
              <a:t>Dijkstra</a:t>
            </a:r>
            <a:r>
              <a:rPr kumimoji="1" lang="zh-CN" altLang="en-US" sz="4000" b="1" dirty="0">
                <a:solidFill>
                  <a:srgbClr val="0000FF"/>
                </a:solidFill>
                <a:latin typeface="Times New Roman" panose="02020603050405020304" pitchFamily="18" charset="0"/>
              </a:rPr>
              <a:t>算法的伪代码描述</a:t>
            </a:r>
          </a:p>
        </p:txBody>
      </p:sp>
      <p:sp>
        <p:nvSpPr>
          <p:cNvPr id="3" name="矩形 2"/>
          <p:cNvSpPr/>
          <p:nvPr/>
        </p:nvSpPr>
        <p:spPr>
          <a:xfrm>
            <a:off x="10591882" y="4283219"/>
            <a:ext cx="1600118" cy="424732"/>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1800" b="1" dirty="0">
                <a:solidFill>
                  <a:srgbClr val="0000FF"/>
                </a:solidFill>
                <a:latin typeface="Times New Roman" panose="02020603050405020304" pitchFamily="18" charset="0"/>
              </a:rPr>
              <a:t>复杂度</a:t>
            </a:r>
            <a:r>
              <a:rPr kumimoji="1" lang="en-US" altLang="zh-CN" b="1" dirty="0">
                <a:solidFill>
                  <a:srgbClr val="0000FF"/>
                </a:solidFill>
                <a:latin typeface="Times New Roman" panose="02020603050405020304" pitchFamily="18" charset="0"/>
              </a:rPr>
              <a:t>O(n</a:t>
            </a:r>
            <a:r>
              <a:rPr kumimoji="1" lang="en-US" altLang="zh-CN" b="1" baseline="30000" dirty="0">
                <a:solidFill>
                  <a:srgbClr val="0000FF"/>
                </a:solidFill>
                <a:latin typeface="Times New Roman" panose="02020603050405020304" pitchFamily="18" charset="0"/>
              </a:rPr>
              <a:t>2</a:t>
            </a:r>
            <a:r>
              <a:rPr kumimoji="1" lang="en-US" altLang="zh-CN" b="1" dirty="0">
                <a:solidFill>
                  <a:srgbClr val="0000FF"/>
                </a:solidFill>
                <a:latin typeface="Times New Roman" panose="02020603050405020304" pitchFamily="18" charset="0"/>
              </a:rPr>
              <a:t>)</a:t>
            </a:r>
            <a:endParaRPr kumimoji="1" lang="zh-CN" altLang="en-US" b="1" dirty="0">
              <a:solidFill>
                <a:srgbClr val="0000FF"/>
              </a:solidFill>
              <a:latin typeface="Times New Roman" panose="02020603050405020304" pitchFamily="18" charset="0"/>
            </a:endParaRPr>
          </a:p>
        </p:txBody>
      </p:sp>
      <p:sp>
        <p:nvSpPr>
          <p:cNvPr id="24" name="文本框 23">
            <a:hlinkClick r:id="rId4"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b="1"/>
              <a:t>例：</a:t>
            </a:r>
          </a:p>
        </p:txBody>
      </p:sp>
      <p:grpSp>
        <p:nvGrpSpPr>
          <p:cNvPr id="132099" name="Group 4"/>
          <p:cNvGrpSpPr>
            <a:grpSpLocks/>
          </p:cNvGrpSpPr>
          <p:nvPr/>
        </p:nvGrpSpPr>
        <p:grpSpPr bwMode="auto">
          <a:xfrm>
            <a:off x="3632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1801814"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2438400" y="2179639"/>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676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1905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1828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1905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3983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2351089" y="3716339"/>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2416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2409826"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3429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2424113" y="5643564"/>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3497264"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3465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3432176" y="3732214"/>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48006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3648075" y="5643564"/>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4955381" y="4311165"/>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5087938" y="5032376"/>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4834733"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64770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5087938" y="5643564"/>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6688139" y="4324351"/>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6688139" y="3748089"/>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8256588"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6816726" y="5643564"/>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8564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8616951" y="5643564"/>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3648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5159376"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6888164" y="5067301"/>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8547101" y="4411664"/>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1847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1851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1774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1847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911424" y="-5598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1631504" y="980728"/>
            <a:ext cx="9937104"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void </a:t>
            </a:r>
            <a:r>
              <a:rPr lang="en-US" altLang="zh-CN" sz="2400" noProof="1">
                <a:latin typeface="Times New Roman" panose="02020603050405020304" pitchFamily="18" charset="0"/>
                <a:ea typeface="宋体" panose="02010600030101010101" pitchFamily="2" charset="-122"/>
              </a:rPr>
              <a:t>ShortestPath (Graph</a:t>
            </a:r>
            <a:r>
              <a:rPr lang="en-US" altLang="zh-CN" sz="2400" b="1" noProof="1">
                <a:latin typeface="Times New Roman" panose="02020603050405020304" pitchFamily="18" charset="0"/>
                <a:ea typeface="宋体" panose="02010600030101010101" pitchFamily="2" charset="-122"/>
              </a:rPr>
              <a:t>&lt;</a:t>
            </a:r>
            <a:r>
              <a:rPr lang="en-US" altLang="zh-CN" sz="2400" noProof="1">
                <a:latin typeface="Times New Roman" panose="02020603050405020304" pitchFamily="18" charset="0"/>
                <a:ea typeface="宋体" panose="02010600030101010101" pitchFamily="2" charset="-122"/>
              </a:rPr>
              <a:t>T</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&gt;&amp; </a:t>
            </a:r>
            <a:r>
              <a:rPr lang="en-US" altLang="zh-CN" sz="2400" noProof="1">
                <a:latin typeface="Times New Roman" panose="02020603050405020304" pitchFamily="18" charset="0"/>
                <a:ea typeface="宋体" panose="02010600030101010101" pitchFamily="2" charset="-122"/>
              </a:rPr>
              <a:t>G</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T 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dist[]</a:t>
            </a:r>
            <a:r>
              <a:rPr lang="en-US" altLang="zh-CN" sz="2400" b="1" noProof="1">
                <a:latin typeface="Times New Roman" panose="02020603050405020304" pitchFamily="18" charset="0"/>
                <a:ea typeface="宋体" panose="02010600030101010101" pitchFamily="2" charset="-122"/>
              </a:rPr>
              <a:t>, int </a:t>
            </a:r>
            <a:r>
              <a:rPr lang="en-US" altLang="zh-CN" sz="2400" noProof="1">
                <a:latin typeface="Times New Roman" panose="02020603050405020304" pitchFamily="18" charset="0"/>
                <a:ea typeface="宋体" panose="02010600030101010101" pitchFamily="2" charset="-122"/>
              </a:rPr>
              <a:t>path[])</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n = G.NumberOfVertices()</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bool *</a:t>
            </a:r>
            <a:r>
              <a:rPr lang="en-US" altLang="zh-CN" sz="2400" noProof="1">
                <a:latin typeface="Times New Roman" panose="02020603050405020304" pitchFamily="18" charset="0"/>
                <a:ea typeface="宋体" panose="02010600030101010101" pitchFamily="2" charset="-122"/>
              </a:rPr>
              <a:t>S =</a:t>
            </a:r>
            <a:r>
              <a:rPr lang="en-US" altLang="zh-CN" sz="2400" b="1" noProof="1">
                <a:latin typeface="Times New Roman" panose="02020603050405020304" pitchFamily="18" charset="0"/>
                <a:ea typeface="宋体" panose="02010600030101010101" pitchFamily="2" charset="-122"/>
              </a:rPr>
              <a:t> new bool</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w</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min</a:t>
            </a:r>
            <a:r>
              <a:rPr lang="en-US" altLang="zh-CN" sz="2400" b="1" noProof="1">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for </a:t>
            </a:r>
            <a:r>
              <a:rPr lang="en-US" altLang="zh-CN" sz="2400" noProof="1">
                <a:latin typeface="Times New Roman" panose="02020603050405020304" pitchFamily="18" charset="0"/>
                <a:ea typeface="宋体" panose="02010600030101010101" pitchFamily="2" charset="-122"/>
              </a:rPr>
              <a:t>(i = 0</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&lt; </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dist[i] = G.getWeight(v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&amp;&amp; </a:t>
            </a:r>
            <a:r>
              <a:rPr lang="en-US" altLang="zh-CN" sz="2400" dirty="0" err="1">
                <a:latin typeface="Times New Roman" panose="02020603050405020304" pitchFamily="18" charset="0"/>
                <a:ea typeface="隶书" panose="02010509060101010101" pitchFamily="49" charset="-122"/>
              </a:rPr>
              <a:t>dist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maxValue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v</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else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endParaRPr lang="en-US" altLang="zh-CN" sz="24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8256240" y="4725144"/>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(1)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977868" y="-4456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p>
        </p:txBody>
      </p:sp>
      <p:sp>
        <p:nvSpPr>
          <p:cNvPr id="183299" name="Rectangle 3"/>
          <p:cNvSpPr txBox="1"/>
          <p:nvPr/>
        </p:nvSpPr>
        <p:spPr>
          <a:xfrm>
            <a:off x="2135188" y="903289"/>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1218758" y="1029321"/>
            <a:ext cx="8712968" cy="5616922"/>
          </a:xfrm>
          <a:prstGeom prst="rect">
            <a:avLst/>
          </a:prstGeom>
        </p:spPr>
        <p:txBody>
          <a:bodyPr wrap="square">
            <a:spAutoFit/>
          </a:bodyPr>
          <a:lstStyle/>
          <a:p>
            <a:pPr>
              <a:lnSpc>
                <a:spcPct val="105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10101227"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5" name="椭圆 14"/>
          <p:cNvSpPr/>
          <p:nvPr/>
        </p:nvSpPr>
        <p:spPr bwMode="auto">
          <a:xfrm>
            <a:off x="11522319"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10821307" y="281594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20" name="矩形 19"/>
          <p:cNvSpPr/>
          <p:nvPr/>
        </p:nvSpPr>
        <p:spPr>
          <a:xfrm>
            <a:off x="9920353" y="303196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21" name="矩形 20"/>
          <p:cNvSpPr/>
          <p:nvPr/>
        </p:nvSpPr>
        <p:spPr>
          <a:xfrm>
            <a:off x="11350380" y="299695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10244229" y="380650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10408540" y="312325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11128620" y="312325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10461267" y="368223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479376" y="0"/>
            <a:ext cx="7793038" cy="708025"/>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Dijkstra</a:t>
            </a:r>
            <a:r>
              <a:rPr lang="zh-CN" altLang="en-US" sz="4000" b="1" dirty="0" smtClean="0">
                <a:solidFill>
                  <a:srgbClr val="0000FF"/>
                </a:solidFill>
                <a:latin typeface="Times New Roman" panose="02020603050405020304" pitchFamily="18" charset="0"/>
                <a:cs typeface="Times New Roman" panose="02020603050405020304" pitchFamily="18" charset="0"/>
              </a:rPr>
              <a:t>算法</a:t>
            </a:r>
            <a:r>
              <a:rPr lang="zh-CN" altLang="en-US" sz="4000" b="1" dirty="0" smtClean="0">
                <a:solidFill>
                  <a:srgbClr val="0000FF"/>
                </a:solidFill>
              </a:rPr>
              <a:t>时间复杂度分析</a:t>
            </a:r>
          </a:p>
        </p:txBody>
      </p:sp>
      <p:sp>
        <p:nvSpPr>
          <p:cNvPr id="195587" name="Rectangle 3"/>
          <p:cNvSpPr>
            <a:spLocks noGrp="1" noChangeArrowheads="1"/>
          </p:cNvSpPr>
          <p:nvPr>
            <p:ph type="body" idx="4294967295"/>
          </p:nvPr>
        </p:nvSpPr>
        <p:spPr>
          <a:xfrm>
            <a:off x="1415480" y="1412776"/>
            <a:ext cx="10225136" cy="4114800"/>
          </a:xfrm>
        </p:spPr>
        <p:txBody>
          <a:bodyPr/>
          <a:lstStyle/>
          <a:p>
            <a:pPr eaLnBrk="1" hangingPunct="1">
              <a:defRPr/>
            </a:pPr>
            <a:r>
              <a:rPr kumimoji="1" lang="zh-CN" altLang="en-US" sz="2800" b="1" dirty="0">
                <a:latin typeface="Times New Roman" panose="02020603050405020304" pitchFamily="18" charset="0"/>
                <a:cs typeface="Times New Roman" panose="02020603050405020304" pitchFamily="18" charset="0"/>
              </a:rPr>
              <a:t>扫描</a:t>
            </a:r>
            <a:r>
              <a:rPr kumimoji="1" lang="en-US" altLang="zh-CN" sz="2800" b="1" dirty="0">
                <a:latin typeface="Times New Roman" panose="02020603050405020304" pitchFamily="18" charset="0"/>
                <a:cs typeface="Times New Roman" panose="02020603050405020304" pitchFamily="18" charset="0"/>
              </a:rPr>
              <a:t>distance</a:t>
            </a:r>
            <a:r>
              <a:rPr kumimoji="1" lang="zh-CN" altLang="en-US" sz="2800" b="1" dirty="0">
                <a:latin typeface="Times New Roman" panose="02020603050405020304" pitchFamily="18" charset="0"/>
                <a:cs typeface="Times New Roman" panose="02020603050405020304" pitchFamily="18" charset="0"/>
              </a:rPr>
              <a:t>数组依次比较</a:t>
            </a:r>
            <a:endParaRPr kumimoji="1" lang="en-US" altLang="zh-CN" sz="2800" b="1" dirty="0">
              <a:latin typeface="Times New Roman" panose="02020603050405020304" pitchFamily="18" charset="0"/>
              <a:cs typeface="Times New Roman" panose="02020603050405020304" pitchFamily="18" charset="0"/>
            </a:endParaRPr>
          </a:p>
          <a:p>
            <a:pPr eaLnBrk="1" hangingPunct="1">
              <a:defRPr/>
            </a:pPr>
            <a:endParaRPr kumimoji="1" lang="zh-CN" altLang="en-US" sz="2800" b="1" dirty="0">
              <a:latin typeface="Times New Roman" panose="02020603050405020304" pitchFamily="18" charset="0"/>
              <a:cs typeface="Times New Roman" panose="02020603050405020304" pitchFamily="18" charset="0"/>
            </a:endParaRPr>
          </a:p>
          <a:p>
            <a:pPr eaLnBrk="1" hangingPunct="1">
              <a:defRPr/>
            </a:pPr>
            <a:r>
              <a:rPr kumimoji="1" lang="zh-CN" altLang="en-US" sz="2800" b="1" dirty="0">
                <a:latin typeface="Times New Roman" panose="02020603050405020304" pitchFamily="18" charset="0"/>
                <a:cs typeface="Times New Roman" panose="02020603050405020304" pitchFamily="18" charset="0"/>
              </a:rPr>
              <a:t>因为每次扫描最小距离需要进行</a:t>
            </a:r>
            <a:r>
              <a:rPr kumimoji="1" lang="en-US" altLang="zh-CN" sz="2800" b="1" dirty="0">
                <a:latin typeface="Times New Roman" panose="02020603050405020304" pitchFamily="18" charset="0"/>
                <a:cs typeface="Times New Roman" panose="02020603050405020304" pitchFamily="18" charset="0"/>
              </a:rPr>
              <a:t>n</a:t>
            </a:r>
            <a:r>
              <a:rPr kumimoji="1" lang="zh-CN" altLang="en-US" sz="2800" b="1" dirty="0">
                <a:latin typeface="Times New Roman" panose="02020603050405020304" pitchFamily="18" charset="0"/>
                <a:cs typeface="Times New Roman" panose="02020603050405020304" pitchFamily="18" charset="0"/>
              </a:rPr>
              <a:t>次，而在更新</a:t>
            </a:r>
            <a:r>
              <a:rPr kumimoji="1" lang="en-US" altLang="zh-CN" sz="2800" b="1" dirty="0">
                <a:latin typeface="Times New Roman" panose="02020603050405020304" pitchFamily="18" charset="0"/>
                <a:cs typeface="Times New Roman" panose="02020603050405020304" pitchFamily="18" charset="0"/>
              </a:rPr>
              <a:t>distance</a:t>
            </a:r>
            <a:r>
              <a:rPr kumimoji="1" lang="zh-CN" altLang="en-US" sz="2800" b="1" dirty="0">
                <a:latin typeface="Times New Roman" panose="02020603050405020304" pitchFamily="18" charset="0"/>
                <a:cs typeface="Times New Roman" panose="02020603050405020304" pitchFamily="18" charset="0"/>
              </a:rPr>
              <a:t>值处总共扫描</a:t>
            </a:r>
            <a:r>
              <a:rPr kumimoji="1" lang="en-US" altLang="zh-CN" sz="2800" b="1" dirty="0">
                <a:latin typeface="Times New Roman" panose="02020603050405020304" pitchFamily="18" charset="0"/>
                <a:cs typeface="Times New Roman" panose="02020603050405020304" pitchFamily="18" charset="0"/>
              </a:rPr>
              <a:t>e</a:t>
            </a:r>
            <a:r>
              <a:rPr kumimoji="1" lang="zh-CN" altLang="en-US" sz="2800" b="1" dirty="0">
                <a:latin typeface="Times New Roman" panose="02020603050405020304" pitchFamily="18" charset="0"/>
                <a:cs typeface="Times New Roman" panose="02020603050405020304" pitchFamily="18" charset="0"/>
              </a:rPr>
              <a:t>次，所以本方法的总时间代价为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 + e) = 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，因为</a:t>
            </a:r>
            <a:r>
              <a:rPr kumimoji="1" lang="en-US" altLang="zh-CN" sz="2800" b="1" dirty="0">
                <a:latin typeface="Times New Roman" panose="02020603050405020304" pitchFamily="18" charset="0"/>
                <a:cs typeface="Times New Roman" panose="02020603050405020304" pitchFamily="18" charset="0"/>
              </a:rPr>
              <a:t>e</a:t>
            </a:r>
            <a:r>
              <a:rPr kumimoji="1" lang="zh-CN" altLang="en-US" sz="2800" b="1" dirty="0">
                <a:latin typeface="Times New Roman" panose="02020603050405020304" pitchFamily="18" charset="0"/>
                <a:cs typeface="Times New Roman" panose="02020603050405020304" pitchFamily="18" charset="0"/>
              </a:rPr>
              <a:t>在</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中</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1424" y="-58046"/>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8.5.3 Floyd</a:t>
            </a:r>
            <a:r>
              <a:rPr kumimoji="1" lang="zh-CN" altLang="en-US" sz="3200" b="1" dirty="0">
                <a:solidFill>
                  <a:srgbClr val="0000FF"/>
                </a:solidFill>
                <a:latin typeface="Times New Roman" panose="02020603050405020304" pitchFamily="18" charset="0"/>
                <a:cs typeface="Times New Roman" panose="02020603050405020304" pitchFamily="18" charset="0"/>
              </a:rPr>
              <a:t>算法  </a:t>
            </a:r>
            <a:r>
              <a:rPr kumimoji="1" lang="en-US" altLang="zh-CN" sz="3200" b="1" dirty="0">
                <a:solidFill>
                  <a:srgbClr val="0000FF"/>
                </a:solidFill>
                <a:latin typeface="Times New Roman" panose="02020603050405020304" pitchFamily="18" charset="0"/>
                <a:cs typeface="Times New Roman" panose="02020603050405020304" pitchFamily="18" charset="0"/>
              </a:rPr>
              <a:t/>
            </a:r>
            <a:br>
              <a:rPr kumimoji="1" lang="en-US" altLang="zh-CN" sz="3200" b="1" dirty="0">
                <a:solidFill>
                  <a:srgbClr val="0000FF"/>
                </a:solidFill>
                <a:latin typeface="Times New Roman" panose="02020603050405020304" pitchFamily="18" charset="0"/>
                <a:cs typeface="Times New Roman" panose="02020603050405020304" pitchFamily="18" charset="0"/>
              </a:rPr>
            </a:br>
            <a:r>
              <a:rPr kumimoji="1" lang="en-US" altLang="zh-CN" sz="3200" b="1" dirty="0">
                <a:solidFill>
                  <a:srgbClr val="0000FF"/>
                </a:solidFill>
                <a:latin typeface="Times New Roman" panose="02020603050405020304" pitchFamily="18" charset="0"/>
                <a:cs typeface="Times New Roman" panose="02020603050405020304" pitchFamily="18" charset="0"/>
              </a:rPr>
              <a:t>	---</a:t>
            </a:r>
            <a:r>
              <a:rPr kumimoji="1" lang="zh-CN" altLang="en-US" sz="3200" b="1" dirty="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1343472" y="1575251"/>
            <a:ext cx="1009189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3200" b="1" dirty="0">
                <a:latin typeface="Tahoma" panose="020B0604030504040204" pitchFamily="34" charset="0"/>
                <a:cs typeface="Times New Roman" panose="02020603050405020304" pitchFamily="18" charset="0"/>
              </a:rPr>
              <a:t>问题：对一个含</a:t>
            </a:r>
            <a:r>
              <a:rPr lang="en-US" altLang="en-US" sz="3200" b="1" dirty="0">
                <a:latin typeface="Tahoma" panose="020B0604030504040204" pitchFamily="34" charset="0"/>
                <a:cs typeface="Times New Roman" panose="02020603050405020304" pitchFamily="18" charset="0"/>
              </a:rPr>
              <a:t>n</a:t>
            </a:r>
            <a:r>
              <a:rPr lang="zh-CN" altLang="en-US" sz="3200" b="1" dirty="0">
                <a:latin typeface="Tahoma" panose="020B0604030504040204" pitchFamily="34" charset="0"/>
                <a:cs typeface="Times New Roman" panose="02020603050405020304" pitchFamily="18" charset="0"/>
              </a:rPr>
              <a:t>个顶点的带权有向图，要求每一对顶点之间的最短路径。</a:t>
            </a:r>
            <a:endParaRPr lang="en-US" altLang="zh-CN" sz="3200" b="1" dirty="0">
              <a:latin typeface="Tahoma" panose="020B0604030504040204" pitchFamily="34" charset="0"/>
              <a:cs typeface="Times New Roman" panose="02020603050405020304" pitchFamily="18" charset="0"/>
            </a:endParaRPr>
          </a:p>
          <a:p>
            <a:pPr marL="0" indent="0">
              <a:lnSpc>
                <a:spcPct val="90000"/>
              </a:lnSpc>
            </a:pPr>
            <a:endParaRPr lang="en-US" altLang="zh-CN" sz="36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方法一：依次把网络的每个顶点作为源点，重复执行</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次</a:t>
            </a:r>
            <a:r>
              <a:rPr lang="en-US" altLang="zh-CN" sz="2800" b="1" dirty="0" err="1">
                <a:latin typeface="Tahoma" panose="020B0604030504040204" pitchFamily="34" charset="0"/>
                <a:cs typeface="Times New Roman" panose="02020603050405020304" pitchFamily="18" charset="0"/>
              </a:rPr>
              <a:t>Dijkstra</a:t>
            </a:r>
            <a:r>
              <a:rPr lang="zh-CN" altLang="zh-CN" sz="2800" b="1" dirty="0">
                <a:latin typeface="Tahoma" panose="020B0604030504040204" pitchFamily="34" charset="0"/>
                <a:cs typeface="Times New Roman" panose="02020603050405020304" pitchFamily="18" charset="0"/>
              </a:rPr>
              <a:t>算法（O(</a:t>
            </a:r>
            <a:r>
              <a:rPr lang="en-US" altLang="zh-CN" sz="2800" b="1" dirty="0">
                <a:latin typeface="Tahoma" panose="020B0604030504040204" pitchFamily="34" charset="0"/>
                <a:cs typeface="Times New Roman" panose="02020603050405020304" pitchFamily="18" charset="0"/>
              </a:rPr>
              <a:t>n</a:t>
            </a:r>
            <a:r>
              <a:rPr lang="en-US" altLang="zh-CN" sz="2800" b="1" baseline="30000" dirty="0">
                <a:latin typeface="Tahoma" panose="020B0604030504040204" pitchFamily="34" charset="0"/>
                <a:cs typeface="Times New Roman" panose="02020603050405020304" pitchFamily="18" charset="0"/>
              </a:rPr>
              <a:t>3</a:t>
            </a:r>
            <a:r>
              <a:rPr lang="en-US" altLang="zh-CN" sz="2800"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sz="28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方法二：</a:t>
            </a:r>
            <a:r>
              <a:rPr lang="en-US" altLang="zh-CN" sz="2800" b="1" dirty="0">
                <a:latin typeface="Tahoma" panose="020B0604030504040204" pitchFamily="34" charset="0"/>
                <a:cs typeface="Times New Roman" panose="02020603050405020304" pitchFamily="18" charset="0"/>
              </a:rPr>
              <a:t>Floyd</a:t>
            </a:r>
            <a:r>
              <a:rPr lang="zh-CN" altLang="en-US" sz="2800"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6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741" y="25726"/>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46949"/>
            <a:ext cx="7793038" cy="635000"/>
          </a:xfrm>
        </p:spPr>
        <p:txBody>
          <a:bodyPr>
            <a:noAutofit/>
          </a:bodyPr>
          <a:lstStyle/>
          <a:p>
            <a:r>
              <a:rPr lang="zh-CN" altLang="en-US" sz="3200" dirty="0">
                <a:solidFill>
                  <a:srgbClr val="0000FF"/>
                </a:solidFill>
              </a:rPr>
              <a:t>罗伯特</a:t>
            </a:r>
            <a:r>
              <a:rPr lang="en-US" altLang="zh-CN" sz="3200" dirty="0">
                <a:solidFill>
                  <a:srgbClr val="0000FF"/>
                </a:solidFill>
              </a:rPr>
              <a:t>·</a:t>
            </a:r>
            <a:r>
              <a:rPr lang="zh-CN" altLang="en-US" sz="3200" dirty="0">
                <a:solidFill>
                  <a:srgbClr val="0000FF"/>
                </a:solidFill>
              </a:rPr>
              <a:t>弗洛伊德</a:t>
            </a:r>
            <a:r>
              <a:rPr lang="en-US" altLang="zh-CN" sz="3200" dirty="0">
                <a:solidFill>
                  <a:srgbClr val="0000FF"/>
                </a:solidFill>
              </a:rPr>
              <a:t>(Robert W</a:t>
            </a:r>
            <a:r>
              <a:rPr lang="zh-CN" altLang="en-US" sz="3200" dirty="0">
                <a:solidFill>
                  <a:srgbClr val="0000FF"/>
                </a:solidFill>
              </a:rPr>
              <a:t>．</a:t>
            </a:r>
            <a:r>
              <a:rPr lang="en-US" altLang="zh-CN" sz="3200" dirty="0">
                <a:solidFill>
                  <a:srgbClr val="0000FF"/>
                </a:solidFill>
              </a:rPr>
              <a:t>Floyd)</a:t>
            </a:r>
            <a:br>
              <a:rPr lang="en-US" altLang="zh-CN" sz="3200" dirty="0">
                <a:solidFill>
                  <a:srgbClr val="0000FF"/>
                </a:solidFill>
              </a:rPr>
            </a:br>
            <a:r>
              <a:rPr lang="zh-CN" altLang="en-US" sz="3200" dirty="0">
                <a:solidFill>
                  <a:srgbClr val="0000FF"/>
                </a:solidFill>
              </a:rPr>
              <a:t>（</a:t>
            </a:r>
            <a:r>
              <a:rPr lang="en-US" altLang="zh-CN" sz="3200" dirty="0">
                <a:solidFill>
                  <a:srgbClr val="0000FF"/>
                </a:solidFill>
              </a:rPr>
              <a:t>1936</a:t>
            </a:r>
            <a:r>
              <a:rPr lang="zh-CN" altLang="en-US" sz="3200" dirty="0">
                <a:solidFill>
                  <a:srgbClr val="0000FF"/>
                </a:solidFill>
              </a:rPr>
              <a:t>－</a:t>
            </a:r>
            <a:r>
              <a:rPr lang="en-US" altLang="zh-CN" sz="3200" dirty="0">
                <a:solidFill>
                  <a:srgbClr val="0000FF"/>
                </a:solidFill>
              </a:rPr>
              <a:t>2001</a:t>
            </a:r>
            <a:r>
              <a:rPr lang="zh-CN" altLang="en-US" sz="3200" dirty="0">
                <a:solidFill>
                  <a:srgbClr val="0000FF"/>
                </a:solidFill>
              </a:rPr>
              <a:t>）</a:t>
            </a:r>
          </a:p>
        </p:txBody>
      </p:sp>
      <p:sp>
        <p:nvSpPr>
          <p:cNvPr id="3" name="内容占位符 2"/>
          <p:cNvSpPr>
            <a:spLocks noGrp="1"/>
          </p:cNvSpPr>
          <p:nvPr>
            <p:ph idx="1"/>
          </p:nvPr>
        </p:nvSpPr>
        <p:spPr>
          <a:xfrm>
            <a:off x="1775520" y="1196752"/>
            <a:ext cx="9217024" cy="5038725"/>
          </a:xfrm>
        </p:spPr>
        <p:txBody>
          <a:bodyPr>
            <a:noAutofit/>
          </a:bodyPr>
          <a:lstStyle/>
          <a:p>
            <a:r>
              <a:rPr lang="en-US" altLang="zh-CN" dirty="0"/>
              <a:t>1953</a:t>
            </a:r>
            <a:r>
              <a:rPr lang="zh-CN" altLang="en-US" dirty="0"/>
              <a:t>年获得芝加哥大学的文学学士学位</a:t>
            </a:r>
            <a:endParaRPr lang="en-US" altLang="zh-CN" dirty="0"/>
          </a:p>
          <a:p>
            <a:r>
              <a:rPr lang="zh-CN" altLang="en-US" dirty="0"/>
              <a:t>一位“自学成才的计算机科学家”（</a:t>
            </a:r>
            <a:r>
              <a:rPr lang="en-US" altLang="zh-CN" dirty="0"/>
              <a:t>a Self-Taught Computer Scientist</a:t>
            </a:r>
            <a:r>
              <a:rPr lang="zh-CN" altLang="en-US" dirty="0"/>
              <a:t>）</a:t>
            </a:r>
            <a:endParaRPr lang="en-US" altLang="zh-CN" dirty="0"/>
          </a:p>
          <a:p>
            <a:r>
              <a:rPr lang="zh-CN" altLang="en-US" dirty="0"/>
              <a:t>毕业后找不到工作，到西屋电气公司当了二年计算机操作员，在</a:t>
            </a:r>
            <a:r>
              <a:rPr lang="en-US" altLang="zh-CN" dirty="0"/>
              <a:t>IBM650</a:t>
            </a:r>
            <a:r>
              <a:rPr lang="zh-CN" altLang="en-US" dirty="0"/>
              <a:t>机房值夜班</a:t>
            </a:r>
            <a:endParaRPr lang="en-US" altLang="zh-CN" dirty="0"/>
          </a:p>
          <a:p>
            <a:r>
              <a:rPr lang="en-US" altLang="zh-CN" dirty="0"/>
              <a:t>1978</a:t>
            </a:r>
            <a:r>
              <a:rPr lang="zh-CN" altLang="en-US" dirty="0"/>
              <a:t>年图灵奖得主</a:t>
            </a:r>
            <a:endParaRPr lang="en-US" altLang="zh-CN" dirty="0"/>
          </a:p>
          <a:p>
            <a:r>
              <a:rPr lang="zh-CN" altLang="en-US" dirty="0"/>
              <a:t>前后断言法的创始人</a:t>
            </a:r>
            <a:endParaRPr lang="en-US" altLang="zh-CN" dirty="0"/>
          </a:p>
          <a:p>
            <a:r>
              <a:rPr lang="zh-CN" altLang="en-US" dirty="0"/>
              <a:t>堆排序算法的创始人之一</a:t>
            </a:r>
            <a:r>
              <a:rPr lang="en-US" altLang="zh-CN" dirty="0"/>
              <a:t>(</a:t>
            </a:r>
            <a:r>
              <a:rPr lang="zh-CN" altLang="en-US" dirty="0"/>
              <a:t>和威廉姆斯（</a:t>
            </a:r>
            <a:r>
              <a:rPr lang="en-US" altLang="zh-CN" dirty="0"/>
              <a:t>J</a:t>
            </a:r>
            <a:r>
              <a:rPr lang="zh-CN" altLang="en-US" dirty="0"/>
              <a:t>．</a:t>
            </a:r>
            <a:r>
              <a:rPr lang="en-US" altLang="zh-CN" dirty="0"/>
              <a:t>Williams</a:t>
            </a:r>
            <a:r>
              <a:rPr lang="zh-CN" altLang="en-US" dirty="0"/>
              <a:t>）</a:t>
            </a:r>
            <a:r>
              <a:rPr lang="en-US" altLang="zh-CN" dirty="0"/>
              <a:t>)</a:t>
            </a:r>
          </a:p>
          <a:p>
            <a:r>
              <a:rPr lang="en-US" altLang="zh-CN" dirty="0"/>
              <a:t>Floyd-</a:t>
            </a:r>
            <a:r>
              <a:rPr lang="en-US" altLang="zh-CN" dirty="0" err="1"/>
              <a:t>Warshall</a:t>
            </a:r>
            <a:r>
              <a:rPr lang="zh-CN" altLang="en-US" dirty="0"/>
              <a:t>算法的创始人之一</a:t>
            </a:r>
          </a:p>
          <a:p>
            <a:endParaRPr lang="zh-CN" altLang="en-US"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12873"/>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4665"/>
            <a:ext cx="8054975" cy="699864"/>
          </a:xfrm>
        </p:spPr>
        <p:txBody>
          <a:bodyPr>
            <a:normAutofit/>
          </a:bodyPr>
          <a:lstStyle/>
          <a:p>
            <a:pPr eaLnBrk="1" hangingPunct="1"/>
            <a:r>
              <a:rPr lang="en-US" altLang="zh-CN" sz="3600" b="1" dirty="0">
                <a:solidFill>
                  <a:srgbClr val="0000FF"/>
                </a:solidFill>
                <a:latin typeface="Times New Roman" panose="02020603050405020304" pitchFamily="18" charset="0"/>
                <a:cs typeface="Times New Roman" panose="02020603050405020304" pitchFamily="18" charset="0"/>
              </a:rPr>
              <a:t>8.5.3 </a:t>
            </a:r>
            <a:r>
              <a:rPr lang="en-US" altLang="zh-CN" sz="3600" b="1" dirty="0">
                <a:solidFill>
                  <a:srgbClr val="0000FF"/>
                </a:solidFill>
                <a:latin typeface="Times New Roman" panose="02020603050405020304" pitchFamily="18" charset="0"/>
                <a:ea typeface="楷体_GB2312" pitchFamily="1" charset="-122"/>
              </a:rPr>
              <a:t>Floyd</a:t>
            </a:r>
            <a:r>
              <a:rPr lang="zh-CN" altLang="en-US" sz="3600" b="1" dirty="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1086542" y="1268760"/>
            <a:ext cx="10297144" cy="4114800"/>
          </a:xfrm>
        </p:spPr>
        <p:txBody>
          <a:bodyPr>
            <a:noAutofit/>
          </a:bodyPr>
          <a:lstStyle/>
          <a:p>
            <a:pPr>
              <a:lnSpc>
                <a:spcPct val="80000"/>
              </a:lnSpc>
              <a:defRPr/>
            </a:pPr>
            <a:r>
              <a:rPr kumimoji="1" lang="zh-CN" altLang="en-US" dirty="0">
                <a:latin typeface="Times New Roman" panose="02020603050405020304" pitchFamily="18" charset="0"/>
                <a:cs typeface="Times New Roman" panose="02020603050405020304" pitchFamily="18" charset="0"/>
              </a:rPr>
              <a:t>经典的动态规划算法</a:t>
            </a:r>
            <a:endParaRPr kumimoji="1" lang="en-US" altLang="zh-CN"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zh-CN" dirty="0" smtClean="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dirty="0">
                <a:latin typeface="Times New Roman" panose="02020603050405020304" pitchFamily="18" charset="0"/>
                <a:cs typeface="Times New Roman" panose="02020603050405020304" pitchFamily="18" charset="0"/>
              </a:rPr>
              <a:t>假设用邻接矩阵</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算法递推地产生一个矩阵序列</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等于从顶点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的最短路径长度</a:t>
            </a:r>
            <a:endParaRPr kumimoji="1" lang="en-US" altLang="zh-CN"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en-US" altLang="zh-CN" dirty="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dirty="0">
              <a:latin typeface="Times New Roman" panose="02020603050405020304" pitchFamily="18" charset="0"/>
              <a:cs typeface="Times New Roman" panose="02020603050405020304" pitchFamily="18" charset="0"/>
            </a:endParaRPr>
          </a:p>
          <a:p>
            <a:pPr marL="0" indent="-363220">
              <a:lnSpc>
                <a:spcPct val="90000"/>
              </a:lnSpc>
              <a:defRPr/>
            </a:pPr>
            <a:r>
              <a:rPr kumimoji="1" lang="zh-CN" altLang="en-US" dirty="0">
                <a:latin typeface="Times New Roman" panose="02020603050405020304" pitchFamily="18" charset="0"/>
                <a:cs typeface="Times New Roman" panose="02020603050405020304" pitchFamily="18" charset="0"/>
              </a:rPr>
              <a:t>假设已求得矩阵</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，那么从顶点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中间顶点的序号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的最短路径有两种情况</a:t>
            </a:r>
            <a:r>
              <a:rPr kumimoji="1" lang="en-US" altLang="zh-CN" dirty="0">
                <a:latin typeface="Times New Roman" panose="02020603050405020304" pitchFamily="18" charset="0"/>
                <a:cs typeface="Times New Roman" panose="02020603050405020304" pitchFamily="18" charset="0"/>
              </a:rPr>
              <a:t>(1&lt;=k&lt;=n) </a:t>
            </a:r>
            <a:r>
              <a:rPr kumimoji="1" lang="zh-CN" altLang="en-US" dirty="0">
                <a:latin typeface="Times New Roman" panose="02020603050405020304" pitchFamily="18" charset="0"/>
                <a:cs typeface="Times New Roman" panose="02020603050405020304" pitchFamily="18" charset="0"/>
              </a:rPr>
              <a:t>： </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一种是中间不经过顶点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，那么就有</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另一种是中间经过顶点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][j]&lt;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，且</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][k]+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[k][j</a:t>
            </a:r>
            <a:r>
              <a:rPr kumimoji="1" lang="en-US" altLang="zh-CN" sz="2400" dirty="0" smtClean="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581025" y="0"/>
            <a:ext cx="7273925" cy="838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  应用实例</a:t>
            </a:r>
            <a:r>
              <a:rPr lang="en-US" altLang="zh-CN" b="1" dirty="0" smtClean="0">
                <a:solidFill>
                  <a:srgbClr val="0000FF"/>
                </a:solidFill>
                <a:latin typeface="Times New Roman" panose="02020603050405020304" pitchFamily="18" charset="0"/>
                <a:ea typeface="楷体_GB2312" pitchFamily="1" charset="-122"/>
              </a:rPr>
              <a:t>(1)</a:t>
            </a:r>
            <a:endParaRPr lang="zh-CN" altLang="en-US" b="1" dirty="0"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847528" y="3387511"/>
            <a:ext cx="8915400" cy="2971800"/>
          </a:xfrm>
        </p:spPr>
        <p:txBody>
          <a:bodyPr/>
          <a:lstStyle/>
          <a:p>
            <a:pPr eaLnBrk="1" hangingPunct="1">
              <a:buClr>
                <a:schemeClr val="tx1"/>
              </a:buClr>
              <a:buFont typeface="Wingdings" panose="05000000000000000000" pitchFamily="2" charset="2"/>
              <a:buNone/>
              <a:defRPr/>
            </a:pPr>
            <a:r>
              <a:rPr kumimoji="1" lang="zh-CN" altLang="en-US" sz="2400" b="1" dirty="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a:latin typeface="Times New Roman" panose="02020603050405020304" pitchFamily="18" charset="0"/>
                <a:cs typeface="Times New Roman" panose="02020603050405020304" pitchFamily="18" charset="0"/>
              </a:rPr>
              <a:t>用</a:t>
            </a:r>
            <a:r>
              <a:rPr kumimoji="1" lang="en-US" altLang="zh-CN" sz="2400" dirty="0">
                <a:latin typeface="Times New Roman" panose="02020603050405020304" pitchFamily="18" charset="0"/>
                <a:cs typeface="Times New Roman" panose="02020603050405020304" pitchFamily="18" charset="0"/>
              </a:rPr>
              <a:t>path[]</a:t>
            </a:r>
            <a:r>
              <a:rPr kumimoji="1" lang="zh-CN" altLang="en-US" sz="2400" dirty="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a:latin typeface="Times New Roman" panose="02020603050405020304" pitchFamily="18" charset="0"/>
                <a:cs typeface="Times New Roman" panose="02020603050405020304" pitchFamily="18" charset="0"/>
              </a:rPr>
              <a:t>path</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表示</a:t>
            </a:r>
            <a:r>
              <a:rPr kumimoji="1" lang="zh-CN" altLang="en-US" sz="2400" dirty="0">
                <a:solidFill>
                  <a:srgbClr val="FF0000"/>
                </a:solidFill>
                <a:latin typeface="Times New Roman" panose="02020603050405020304" pitchFamily="18" charset="0"/>
                <a:cs typeface="Times New Roman" panose="02020603050405020304" pitchFamily="18" charset="0"/>
              </a:rPr>
              <a:t>从</a:t>
            </a:r>
            <a:r>
              <a:rPr kumimoji="1" lang="en-US" altLang="en-US" sz="2400" dirty="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a:solidFill>
                  <a:srgbClr val="FF0000"/>
                </a:solidFill>
                <a:latin typeface="Times New Roman" panose="02020603050405020304" pitchFamily="18" charset="0"/>
                <a:cs typeface="Times New Roman" panose="02020603050405020304" pitchFamily="18" charset="0"/>
              </a:rPr>
              <a:t>i</a:t>
            </a:r>
            <a:r>
              <a:rPr kumimoji="1" lang="zh-CN" altLang="en-US" sz="2400" dirty="0">
                <a:solidFill>
                  <a:srgbClr val="FF0000"/>
                </a:solidFill>
                <a:latin typeface="Times New Roman" panose="02020603050405020304" pitchFamily="18" charset="0"/>
                <a:cs typeface="Times New Roman" panose="02020603050405020304" pitchFamily="18" charset="0"/>
              </a:rPr>
              <a:t>到</a:t>
            </a:r>
            <a:r>
              <a:rPr kumimoji="1" lang="en-US" altLang="en-US" sz="2400" dirty="0" err="1">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en-US" sz="2400" dirty="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zh-CN" sz="2400" dirty="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由</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的值追溯，可得从</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的最短路径。</a:t>
            </a:r>
            <a:r>
              <a:rPr kumimoji="1" lang="zh-CN" altLang="zh-CN" sz="2400" dirty="0">
                <a:latin typeface="Times New Roman" panose="02020603050405020304" pitchFamily="18" charset="0"/>
                <a:cs typeface="Times New Roman" panose="02020603050405020304" pitchFamily="18" charset="0"/>
              </a:rPr>
              <a:t>当</a:t>
            </a:r>
            <a:r>
              <a:rPr kumimoji="1" lang="en-US" altLang="en-US" sz="2400" dirty="0">
                <a:latin typeface="Times New Roman" panose="02020603050405020304" pitchFamily="18" charset="0"/>
                <a:cs typeface="Times New Roman" panose="02020603050405020304" pitchFamily="18" charset="0"/>
              </a:rPr>
              <a:t>V</a:t>
            </a:r>
            <a:r>
              <a:rPr kumimoji="1" lang="en-US" altLang="en-US"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en-US" sz="2400" dirty="0" err="1">
                <a:latin typeface="Times New Roman" panose="02020603050405020304" pitchFamily="18" charset="0"/>
                <a:cs typeface="Times New Roman" panose="02020603050405020304" pitchFamily="18" charset="0"/>
              </a:rPr>
              <a:t>V</a:t>
            </a:r>
            <a:r>
              <a:rPr kumimoji="1" lang="en-US" altLang="en-US" sz="2400" baseline="-25000" dirty="0" err="1">
                <a:latin typeface="Times New Roman" panose="02020603050405020304" pitchFamily="18" charset="0"/>
                <a:cs typeface="Times New Roman" panose="02020603050405020304" pitchFamily="18" charset="0"/>
              </a:rPr>
              <a:t>j</a:t>
            </a:r>
            <a:r>
              <a:rPr kumimoji="1" lang="zh-CN" altLang="zh-CN" sz="2400" dirty="0">
                <a:latin typeface="Times New Roman" panose="02020603050405020304" pitchFamily="18" charset="0"/>
                <a:cs typeface="Times New Roman" panose="02020603050405020304" pitchFamily="18" charset="0"/>
              </a:rPr>
              <a:t>无路径时，</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][j]=-1</a:t>
            </a:r>
            <a:r>
              <a:rPr kumimoji="1" lang="zh-CN" altLang="en-US" sz="2400" dirty="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27836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42314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3545632" y="2356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3240832" y="1518319"/>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3164632" y="1289719"/>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3926632" y="1746919"/>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3164632" y="1670719"/>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2936032" y="1746919"/>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42314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3469432" y="908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3698032" y="15183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3317032" y="17469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27836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extLst>
              <p:ext uri="{D42A27DB-BD31-4B8C-83A1-F6EECF244321}">
                <p14:modId xmlns:p14="http://schemas.microsoft.com/office/powerpoint/2010/main" val="2331223674"/>
              </p:ext>
            </p:extLst>
          </p:nvPr>
        </p:nvGraphicFramePr>
        <p:xfrm>
          <a:off x="6780957" y="1035720"/>
          <a:ext cx="3389312" cy="2030413"/>
        </p:xfrm>
        <a:graphic>
          <a:graphicData uri="http://schemas.openxmlformats.org/presentationml/2006/ole">
            <mc:AlternateContent xmlns:mc="http://schemas.openxmlformats.org/markup-compatibility/2006">
              <mc:Choice xmlns:v="urn:schemas-microsoft-com:vml" Requires="v">
                <p:oleObj spid="_x0000_s142480"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57" y="103572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3137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4585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3899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3595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3518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4280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3518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3290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4585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3823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4052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3671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3137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5195218" y="1463577"/>
          <a:ext cx="3421063" cy="2030413"/>
        </p:xfrm>
        <a:graphic>
          <a:graphicData uri="http://schemas.openxmlformats.org/presentationml/2006/ole">
            <mc:AlternateContent xmlns:mc="http://schemas.openxmlformats.org/markup-compatibility/2006">
              <mc:Choice xmlns:v="urn:schemas-microsoft-com:vml" Requires="v">
                <p:oleObj spid="_x0000_s143762"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18" y="1463577"/>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679576" y="3784601"/>
          <a:ext cx="3768725" cy="1876425"/>
        </p:xfrm>
        <a:graphic>
          <a:graphicData uri="http://schemas.openxmlformats.org/presentationml/2006/ole">
            <mc:AlternateContent xmlns:mc="http://schemas.openxmlformats.org/markup-compatibility/2006">
              <mc:Choice xmlns:v="urn:schemas-microsoft-com:vml" Requires="v">
                <p:oleObj spid="_x0000_s143763"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6" y="3784601"/>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1524000" y="5876926"/>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5792788" y="3776664"/>
          <a:ext cx="4406900" cy="2028825"/>
        </p:xfrm>
        <a:graphic>
          <a:graphicData uri="http://schemas.openxmlformats.org/presentationml/2006/ole">
            <mc:AlternateContent xmlns:mc="http://schemas.openxmlformats.org/markup-compatibility/2006">
              <mc:Choice xmlns:v="urn:schemas-microsoft-com:vml" Requires="v">
                <p:oleObj spid="_x0000_s143764"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3776664"/>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8543926" y="5013326"/>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769267" y="35429"/>
            <a:ext cx="7632700" cy="65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  应用实例</a:t>
            </a:r>
            <a:r>
              <a:rPr lang="en-US" altLang="zh-CN" sz="3600" b="1" dirty="0">
                <a:solidFill>
                  <a:srgbClr val="0000FF"/>
                </a:solidFill>
                <a:latin typeface="Tahoma" panose="020B0604030504040204" pitchFamily="34" charset="0"/>
                <a:ea typeface="楷体_GB2312" pitchFamily="1" charset="-122"/>
              </a:rPr>
              <a:t>(2)</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07368" y="812304"/>
            <a:ext cx="10843672" cy="1752600"/>
          </a:xfrm>
        </p:spPr>
        <p:txBody>
          <a:bodyPr/>
          <a:lstStyle/>
          <a:p>
            <a:pPr eaLnBrk="1" hangingPunct="1">
              <a:lnSpc>
                <a:spcPct val="90000"/>
              </a:lnSpc>
              <a:defRPr/>
            </a:pPr>
            <a:r>
              <a:rPr kumimoji="1" lang="zh-CN" altLang="en-US" sz="2400" b="1" dirty="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a:effectLst>
                  <a:outerShdw blurRad="38100" dist="38100" dir="2700000" algn="tl">
                    <a:srgbClr val="000000">
                      <a:alpha val="43137"/>
                    </a:srgbClr>
                  </a:outerShdw>
                </a:effectLst>
                <a:latin typeface="Times New Roman" panose="02020603050405020304" pitchFamily="18" charset="0"/>
              </a:rPr>
              <a:t>   </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设</a:t>
            </a:r>
            <a:r>
              <a:rPr kumimoji="1" lang="en-US" altLang="zh-CN" sz="2400" b="1" i="1" dirty="0">
                <a:effectLst>
                  <a:outerShdw blurRad="38100" dist="38100" dir="2700000" algn="tl">
                    <a:srgbClr val="000000">
                      <a:alpha val="43137"/>
                    </a:srgbClr>
                  </a:outerShdw>
                </a:effectLst>
                <a:latin typeface="Times New Roman" panose="02020603050405020304" pitchFamily="18" charset="0"/>
              </a:rPr>
              <a:t>n</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为图的顶点数，</a:t>
            </a:r>
            <a:r>
              <a:rPr kumimoji="1" lang="en-US" altLang="zh-CN" sz="2400" b="1" dirty="0">
                <a:effectLst>
                  <a:outerShdw blurRad="38100" dist="38100" dir="2700000" algn="tl">
                    <a:srgbClr val="000000">
                      <a:alpha val="43137"/>
                    </a:srgbClr>
                  </a:outerShdw>
                </a:effectLst>
                <a:latin typeface="Times New Roman" panose="02020603050405020304" pitchFamily="18" charset="0"/>
              </a:rPr>
              <a:t>e</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为边或弧的数目，假设不</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考虑</a:t>
            </a:r>
            <a:r>
              <a:rPr kumimoji="1" lang="zh-CN" altLang="en-US" sz="2400" b="1" dirty="0">
                <a:effectLst>
                  <a:outerShdw blurRad="38100" dist="38100" dir="2700000" algn="tl">
                    <a:srgbClr val="000000">
                      <a:alpha val="43137"/>
                    </a:srgbClr>
                  </a:outerShdw>
                </a:effectLst>
                <a:latin typeface="Times New Roman" panose="02020603050405020304" pitchFamily="18" charset="0"/>
              </a:rPr>
              <a:t>顶点到其自身的边或弧。</a:t>
            </a:r>
            <a:endParaRPr kumimoji="1" lang="zh-CN" altLang="en-US" sz="800" b="1" dirty="0">
              <a:effectLst>
                <a:outerShdw blurRad="38100" dist="38100" dir="2700000" algn="tl">
                  <a:srgbClr val="000000">
                    <a:alpha val="43137"/>
                  </a:srgbClr>
                </a:outerShdw>
              </a:effectLst>
              <a:latin typeface="Times New Roman" panose="02020603050405020304" pitchFamily="18" charset="0"/>
            </a:endParaRPr>
          </a:p>
        </p:txBody>
      </p:sp>
      <p:sp>
        <p:nvSpPr>
          <p:cNvPr id="22532" name="Text Box 6"/>
          <p:cNvSpPr txBox="1"/>
          <p:nvPr/>
        </p:nvSpPr>
        <p:spPr>
          <a:xfrm>
            <a:off x="190650" y="2564904"/>
            <a:ext cx="118820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宋体" panose="02010600030101010101" pitchFamily="2" charset="-122"/>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条边的有向图，称为</a:t>
            </a:r>
            <a:r>
              <a:rPr lang="zh-CN" altLang="en-US" sz="2400" b="1" noProof="1">
                <a:solidFill>
                  <a:schemeClr val="folHlink"/>
                </a:solidFill>
                <a:latin typeface="Times New Roman" panose="02020603050405020304" pitchFamily="18" charset="0"/>
                <a:ea typeface="宋体" panose="02010600030101010101" pitchFamily="2" charset="-122"/>
              </a:rPr>
              <a:t>有向完全图</a:t>
            </a:r>
            <a:r>
              <a:rPr lang="en-US" altLang="zh-CN" sz="2400" b="1" noProof="1">
                <a:solidFill>
                  <a:schemeClr val="folHlink"/>
                </a:solidFill>
                <a:latin typeface="Times New Roman" panose="02020603050405020304" pitchFamily="18" charset="0"/>
                <a:ea typeface="宋体" panose="02010600030101010101" pitchFamily="2" charset="-122"/>
              </a:rPr>
              <a:t>(directed complete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ea typeface="宋体" panose="02010600030101010101" pitchFamily="2" charset="-122"/>
            </a:endParaRPr>
          </a:p>
        </p:txBody>
      </p:sp>
      <p:sp>
        <p:nvSpPr>
          <p:cNvPr id="22533" name="Text Box 7"/>
          <p:cNvSpPr txBox="1"/>
          <p:nvPr/>
        </p:nvSpPr>
        <p:spPr>
          <a:xfrm>
            <a:off x="191344" y="2060848"/>
            <a:ext cx="11842326"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400" b="1" noProof="1">
                <a:latin typeface="Times New Roman" panose="02020603050405020304" pitchFamily="18" charset="0"/>
                <a:ea typeface="宋体" panose="02010600030101010101" pitchFamily="2" charset="-122"/>
              </a:rPr>
              <a:t>      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 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1)/2</a:t>
            </a:r>
            <a:r>
              <a:rPr lang="zh-CN" altLang="en-US" sz="2400" b="1" noProof="1">
                <a:latin typeface="Times New Roman" panose="02020603050405020304" pitchFamily="18" charset="0"/>
                <a:ea typeface="宋体" panose="02010600030101010101" pitchFamily="2" charset="-122"/>
              </a:rPr>
              <a:t>条边的无向图，称为</a:t>
            </a:r>
            <a:r>
              <a:rPr lang="zh-CN" altLang="en-US" sz="2400" b="1" noProof="1">
                <a:solidFill>
                  <a:schemeClr val="folHlink"/>
                </a:solidFill>
                <a:latin typeface="Times New Roman" panose="02020603050405020304" pitchFamily="18" charset="0"/>
                <a:ea typeface="宋体" panose="02010600030101010101" pitchFamily="2" charset="-122"/>
              </a:rPr>
              <a:t>无向完全图</a:t>
            </a:r>
            <a:r>
              <a:rPr lang="en-US" altLang="zh-CN" sz="2400" b="1" noProof="1">
                <a:solidFill>
                  <a:schemeClr val="folHlink"/>
                </a:solidFill>
                <a:latin typeface="Times New Roman" panose="02020603050405020304" pitchFamily="18" charset="0"/>
                <a:ea typeface="宋体" panose="02010600030101010101" pitchFamily="2" charset="-122"/>
              </a:rPr>
              <a:t>(undirected complete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ea typeface="宋体" panose="02010600030101010101" pitchFamily="2" charset="-122"/>
            </a:endParaRPr>
          </a:p>
        </p:txBody>
      </p:sp>
      <p:sp>
        <p:nvSpPr>
          <p:cNvPr id="22534" name="矩形 5"/>
          <p:cNvSpPr/>
          <p:nvPr/>
        </p:nvSpPr>
        <p:spPr>
          <a:xfrm>
            <a:off x="623392" y="3140968"/>
            <a:ext cx="1124833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None/>
              <a:defRPr/>
            </a:pPr>
            <a:r>
              <a:rPr lang="zh-CN" altLang="en-US" sz="2400" b="1" noProof="1" smtClean="0">
                <a:latin typeface="Times New Roman" panose="02020603050405020304" pitchFamily="18" charset="0"/>
                <a:ea typeface="宋体" panose="02010600030101010101" pitchFamily="2" charset="-122"/>
              </a:rPr>
              <a:t>当</a:t>
            </a:r>
            <a:r>
              <a:rPr lang="zh-CN" altLang="en-US" sz="2400" b="1" noProof="1">
                <a:latin typeface="Times New Roman" panose="02020603050405020304" pitchFamily="18" charset="0"/>
                <a:ea typeface="宋体" panose="02010600030101010101" pitchFamily="2" charset="-122"/>
              </a:rPr>
              <a:t>一个图接近完全图时，则称它为</a:t>
            </a:r>
            <a:r>
              <a:rPr lang="zh-CN" altLang="en-US" sz="2400" b="1" noProof="1">
                <a:solidFill>
                  <a:schemeClr val="folHlink"/>
                </a:solidFill>
                <a:latin typeface="Times New Roman" panose="02020603050405020304" pitchFamily="18" charset="0"/>
                <a:ea typeface="宋体" panose="02010600030101010101" pitchFamily="2" charset="-122"/>
              </a:rPr>
              <a:t>稠密图</a:t>
            </a:r>
            <a:r>
              <a:rPr lang="en-US" altLang="zh-CN" sz="2400" b="1" noProof="1">
                <a:solidFill>
                  <a:schemeClr val="folHlink"/>
                </a:solidFill>
                <a:latin typeface="Times New Roman" panose="02020603050405020304" pitchFamily="18" charset="0"/>
                <a:ea typeface="宋体" panose="02010600030101010101" pitchFamily="2" charset="-122"/>
              </a:rPr>
              <a:t>(dense graph)</a:t>
            </a:r>
            <a:r>
              <a:rPr lang="zh-CN" altLang="en-US" sz="2400" b="1" noProof="1">
                <a:latin typeface="Times New Roman" panose="02020603050405020304" pitchFamily="18" charset="0"/>
                <a:ea typeface="宋体" panose="02010600030101010101" pitchFamily="2" charset="-122"/>
              </a:rPr>
              <a:t>，相反地，当一个图中含有较少的边或弧时，则称它为</a:t>
            </a:r>
            <a:r>
              <a:rPr lang="zh-CN" altLang="en-US" sz="2400" b="1" noProof="1">
                <a:solidFill>
                  <a:schemeClr val="folHlink"/>
                </a:solidFill>
                <a:latin typeface="Times New Roman" panose="02020603050405020304" pitchFamily="18" charset="0"/>
                <a:ea typeface="宋体" panose="02010600030101010101" pitchFamily="2" charset="-122"/>
              </a:rPr>
              <a:t>稀疏图</a:t>
            </a:r>
            <a:r>
              <a:rPr lang="en-US" altLang="zh-CN" sz="2400" b="1" noProof="1">
                <a:solidFill>
                  <a:schemeClr val="folHlink"/>
                </a:solidFill>
                <a:latin typeface="Times New Roman" panose="02020603050405020304" pitchFamily="18" charset="0"/>
                <a:ea typeface="宋体" panose="02010600030101010101" pitchFamily="2" charset="-122"/>
              </a:rPr>
              <a:t>(sparse graph</a:t>
            </a:r>
            <a:r>
              <a:rPr lang="en-US" altLang="zh-CN" sz="2400" b="1" noProof="1" smtClean="0">
                <a:solidFill>
                  <a:schemeClr val="folHlink"/>
                </a:solidFill>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125" name="Group 102"/>
          <p:cNvGrpSpPr>
            <a:grpSpLocks/>
          </p:cNvGrpSpPr>
          <p:nvPr/>
        </p:nvGrpSpPr>
        <p:grpSpPr bwMode="auto">
          <a:xfrm>
            <a:off x="1878013" y="4221088"/>
            <a:ext cx="8578850" cy="2412204"/>
            <a:chOff x="302" y="96"/>
            <a:chExt cx="5404" cy="1663"/>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9008335" y="4466339"/>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8949949" y="4527147"/>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8472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9920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9234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8929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8853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9615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8853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8624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9920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9158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9386664" y="14463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9005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8472264" y="19797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03512" y="1161728"/>
          <a:ext cx="2952750" cy="1542086"/>
        </p:xfrm>
        <a:graphic>
          <a:graphicData uri="http://schemas.openxmlformats.org/presentationml/2006/ole">
            <mc:AlternateContent xmlns:mc="http://schemas.openxmlformats.org/markup-compatibility/2006">
              <mc:Choice xmlns:v="urn:schemas-microsoft-com:vml" Requires="v">
                <p:oleObj spid="_x0000_s145176"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5087888" y="1095997"/>
          <a:ext cx="2889250" cy="1546819"/>
        </p:xfrm>
        <a:graphic>
          <a:graphicData uri="http://schemas.openxmlformats.org/presentationml/2006/ole">
            <mc:AlternateContent xmlns:mc="http://schemas.openxmlformats.org/markup-compatibility/2006">
              <mc:Choice xmlns:v="urn:schemas-microsoft-com:vml" Requires="v">
                <p:oleObj spid="_x0000_s145177"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095997"/>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2063750" y="3702373"/>
          <a:ext cx="3816350" cy="2030413"/>
        </p:xfrm>
        <a:graphic>
          <a:graphicData uri="http://schemas.openxmlformats.org/presentationml/2006/ole">
            <mc:AlternateContent xmlns:mc="http://schemas.openxmlformats.org/markup-compatibility/2006">
              <mc:Choice xmlns:v="urn:schemas-microsoft-com:vml" Requires="v">
                <p:oleObj spid="_x0000_s145178"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702373"/>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6192839" y="3702373"/>
          <a:ext cx="4270375" cy="2030413"/>
        </p:xfrm>
        <a:graphic>
          <a:graphicData uri="http://schemas.openxmlformats.org/presentationml/2006/ole">
            <mc:AlternateContent xmlns:mc="http://schemas.openxmlformats.org/markup-compatibility/2006">
              <mc:Choice xmlns:v="urn:schemas-microsoft-com:vml" Requires="v">
                <p:oleObj spid="_x0000_s145179"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9" y="3702373"/>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152400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675500037"/>
              </p:ext>
            </p:extLst>
          </p:nvPr>
        </p:nvGraphicFramePr>
        <p:xfrm>
          <a:off x="1538289" y="5831211"/>
          <a:ext cx="6429375" cy="549275"/>
        </p:xfrm>
        <a:graphic>
          <a:graphicData uri="http://schemas.openxmlformats.org/presentationml/2006/ole">
            <mc:AlternateContent xmlns:mc="http://schemas.openxmlformats.org/markup-compatibility/2006">
              <mc:Choice xmlns:v="urn:schemas-microsoft-com:vml" Requires="v">
                <p:oleObj spid="_x0000_s145180" r:id="rId11" imgW="2933700" imgH="228600" progId="Equation.3">
                  <p:embed/>
                </p:oleObj>
              </mc:Choice>
              <mc:Fallback>
                <p:oleObj r:id="rId11" imgW="29337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8289" y="5831211"/>
                        <a:ext cx="6429375"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5" name="Line 24"/>
          <p:cNvSpPr>
            <a:spLocks noChangeShapeType="1"/>
          </p:cNvSpPr>
          <p:nvPr/>
        </p:nvSpPr>
        <p:spPr bwMode="auto">
          <a:xfrm flipH="1">
            <a:off x="3792538" y="5516886"/>
            <a:ext cx="64770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7967664" y="5697861"/>
            <a:ext cx="2700337" cy="83099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1524001" y="3068961"/>
          <a:ext cx="6372225" cy="549275"/>
        </p:xfrm>
        <a:graphic>
          <a:graphicData uri="http://schemas.openxmlformats.org/presentationml/2006/ole">
            <mc:AlternateContent xmlns:mc="http://schemas.openxmlformats.org/markup-compatibility/2006">
              <mc:Choice xmlns:v="urn:schemas-microsoft-com:vml" Requires="v">
                <p:oleObj spid="_x0000_s145181"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3068961"/>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4872038" y="3572197"/>
            <a:ext cx="368300" cy="8651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5016501" y="4148460"/>
            <a:ext cx="574675" cy="792162"/>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4224338" y="4804098"/>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8832851" y="4869185"/>
            <a:ext cx="576263"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9409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681038" y="-37486"/>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(3)</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8487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9935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9249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8944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8868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9630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8868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8640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9883080" y="21237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9173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9402067" y="15903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9021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8487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1847528" y="1315768"/>
          <a:ext cx="2880568" cy="1532549"/>
        </p:xfrm>
        <a:graphic>
          <a:graphicData uri="http://schemas.openxmlformats.org/presentationml/2006/ole">
            <mc:AlternateContent xmlns:mc="http://schemas.openxmlformats.org/markup-compatibility/2006">
              <mc:Choice xmlns:v="urn:schemas-microsoft-com:vml" Requires="v">
                <p:oleObj spid="_x0000_s146070"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315768"/>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4862042" y="1261828"/>
          <a:ext cx="3178175" cy="1484077"/>
        </p:xfrm>
        <a:graphic>
          <a:graphicData uri="http://schemas.openxmlformats.org/presentationml/2006/ole">
            <mc:AlternateContent xmlns:mc="http://schemas.openxmlformats.org/markup-compatibility/2006">
              <mc:Choice xmlns:v="urn:schemas-microsoft-com:vml" Requires="v">
                <p:oleObj spid="_x0000_s146071"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42" y="1261828"/>
                        <a:ext cx="3178175" cy="1484077"/>
                      </a:xfrm>
                      <a:prstGeom prst="rect">
                        <a:avLst/>
                      </a:prstGeom>
                      <a:noFill/>
                      <a:ln>
                        <a:noFill/>
                      </a:ln>
                      <a:extLst/>
                    </p:spPr>
                  </p:pic>
                </p:oleObj>
              </mc:Fallback>
            </mc:AlternateContent>
          </a:graphicData>
        </a:graphic>
      </p:graphicFrame>
      <p:sp>
        <p:nvSpPr>
          <p:cNvPr id="196625" name="Text Box 18"/>
          <p:cNvSpPr txBox="1"/>
          <p:nvPr/>
        </p:nvSpPr>
        <p:spPr>
          <a:xfrm>
            <a:off x="152400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925905885"/>
              </p:ext>
            </p:extLst>
          </p:nvPr>
        </p:nvGraphicFramePr>
        <p:xfrm>
          <a:off x="1541463" y="5445573"/>
          <a:ext cx="6786562" cy="549275"/>
        </p:xfrm>
        <a:graphic>
          <a:graphicData uri="http://schemas.openxmlformats.org/presentationml/2006/ole">
            <mc:AlternateContent xmlns:mc="http://schemas.openxmlformats.org/markup-compatibility/2006">
              <mc:Choice xmlns:v="urn:schemas-microsoft-com:vml" Requires="v">
                <p:oleObj spid="_x0000_s146072"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445573"/>
                        <a:ext cx="6786562"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6627" name="Text Box 20"/>
          <p:cNvSpPr txBox="1"/>
          <p:nvPr/>
        </p:nvSpPr>
        <p:spPr>
          <a:xfrm>
            <a:off x="8543926" y="5337623"/>
            <a:ext cx="2124075" cy="1200329"/>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1847850" y="3356422"/>
          <a:ext cx="3887788" cy="2030412"/>
        </p:xfrm>
        <a:graphic>
          <a:graphicData uri="http://schemas.openxmlformats.org/presentationml/2006/ole">
            <mc:AlternateContent xmlns:mc="http://schemas.openxmlformats.org/markup-compatibility/2006">
              <mc:Choice xmlns:v="urn:schemas-microsoft-com:vml" Requires="v">
                <p:oleObj spid="_x0000_s146073"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6119814" y="3356422"/>
          <a:ext cx="4344987" cy="2030412"/>
        </p:xfrm>
        <a:graphic>
          <a:graphicData uri="http://schemas.openxmlformats.org/presentationml/2006/ole">
            <mc:AlternateContent xmlns:mc="http://schemas.openxmlformats.org/markup-compatibility/2006">
              <mc:Choice xmlns:v="urn:schemas-microsoft-com:vml" Requires="v">
                <p:oleObj spid="_x0000_s146074"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9814"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5503864"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9929813" y="3861247"/>
            <a:ext cx="228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4943476" y="3284985"/>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9551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695400" y="6082"/>
            <a:ext cx="7086600" cy="78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(4)</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8400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9848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9162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8857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8781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9543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8781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8552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9848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9086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9314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8933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8400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704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1955354" y="3501009"/>
          <a:ext cx="3889375" cy="2030413"/>
        </p:xfrm>
        <a:graphic>
          <a:graphicData uri="http://schemas.openxmlformats.org/presentationml/2006/ole">
            <mc:AlternateContent xmlns:mc="http://schemas.openxmlformats.org/markup-compatibility/2006">
              <mc:Choice xmlns:v="urn:schemas-microsoft-com:vml" Requires="v">
                <p:oleObj spid="_x0000_s147061"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54" y="3501009"/>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6230492" y="3501008"/>
          <a:ext cx="3908425" cy="2030412"/>
        </p:xfrm>
        <a:graphic>
          <a:graphicData uri="http://schemas.openxmlformats.org/presentationml/2006/ole">
            <mc:AlternateContent xmlns:mc="http://schemas.openxmlformats.org/markup-compatibility/2006">
              <mc:Choice xmlns:v="urn:schemas-microsoft-com:vml" Requires="v">
                <p:oleObj spid="_x0000_s147062"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92"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1991545" y="1242292"/>
          <a:ext cx="2881015" cy="1435457"/>
        </p:xfrm>
        <a:graphic>
          <a:graphicData uri="http://schemas.openxmlformats.org/presentationml/2006/ole">
            <mc:AlternateContent xmlns:mc="http://schemas.openxmlformats.org/markup-compatibility/2006">
              <mc:Choice xmlns:v="urn:schemas-microsoft-com:vml" Requires="v">
                <p:oleObj spid="_x0000_s147063"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5" y="1242292"/>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5064436" y="1163084"/>
          <a:ext cx="2925762" cy="1473829"/>
        </p:xfrm>
        <a:graphic>
          <a:graphicData uri="http://schemas.openxmlformats.org/presentationml/2006/ole">
            <mc:AlternateContent xmlns:mc="http://schemas.openxmlformats.org/markup-compatibility/2006">
              <mc:Choice xmlns:v="urn:schemas-microsoft-com:vml" Requires="v">
                <p:oleObj spid="_x0000_s147064"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436" y="1163084"/>
                        <a:ext cx="2925762" cy="1473829"/>
                      </a:xfrm>
                      <a:prstGeom prst="rect">
                        <a:avLst/>
                      </a:prstGeom>
                      <a:noFill/>
                      <a:ln>
                        <a:noFill/>
                      </a:ln>
                      <a:extLst/>
                    </p:spPr>
                  </p:pic>
                </p:oleObj>
              </mc:Fallback>
            </mc:AlternateContent>
          </a:graphicData>
        </a:graphic>
      </p:graphicFrame>
      <p:sp>
        <p:nvSpPr>
          <p:cNvPr id="197652" name="Text Box 23"/>
          <p:cNvSpPr txBox="1"/>
          <p:nvPr/>
        </p:nvSpPr>
        <p:spPr>
          <a:xfrm>
            <a:off x="1775520" y="6238474"/>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3468241" y="4018534"/>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7932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695400" y="28305"/>
            <a:ext cx="7086600" cy="60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(5)</a:t>
            </a:r>
            <a:endParaRPr lang="zh-CN" altLang="en-US" sz="3600" b="1" dirty="0">
              <a:solidFill>
                <a:srgbClr val="0000FF"/>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182148514"/>
              </p:ext>
            </p:extLst>
          </p:nvPr>
        </p:nvGraphicFramePr>
        <p:xfrm>
          <a:off x="1839368" y="5602289"/>
          <a:ext cx="6992937" cy="579437"/>
        </p:xfrm>
        <a:graphic>
          <a:graphicData uri="http://schemas.openxmlformats.org/presentationml/2006/ole">
            <mc:AlternateContent xmlns:mc="http://schemas.openxmlformats.org/markup-compatibility/2006">
              <mc:Choice xmlns:v="urn:schemas-microsoft-com:vml" Requires="v">
                <p:oleObj spid="_x0000_s147065"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1839368" y="5602289"/>
                        <a:ext cx="6992937" cy="579437"/>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Line 24"/>
          <p:cNvSpPr>
            <a:spLocks noChangeShapeType="1"/>
          </p:cNvSpPr>
          <p:nvPr/>
        </p:nvSpPr>
        <p:spPr bwMode="auto">
          <a:xfrm>
            <a:off x="3932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83432" y="0"/>
            <a:ext cx="7793038" cy="711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算法实现</a:t>
            </a:r>
          </a:p>
        </p:txBody>
      </p:sp>
      <p:sp>
        <p:nvSpPr>
          <p:cNvPr id="5" name="Rectangle 3"/>
          <p:cNvSpPr>
            <a:spLocks noGrp="1" noChangeArrowheads="1"/>
          </p:cNvSpPr>
          <p:nvPr>
            <p:ph idx="1"/>
          </p:nvPr>
        </p:nvSpPr>
        <p:spPr>
          <a:xfrm>
            <a:off x="8400256" y="1946523"/>
            <a:ext cx="3816424" cy="2058541"/>
          </a:xfrm>
        </p:spPr>
        <p:style>
          <a:lnRef idx="2">
            <a:schemeClr val="dk1"/>
          </a:lnRef>
          <a:fillRef idx="1">
            <a:schemeClr val="lt1"/>
          </a:fillRef>
          <a:effectRef idx="0">
            <a:schemeClr val="dk1"/>
          </a:effectRef>
          <a:fontRef idx="minor">
            <a:schemeClr val="dk1"/>
          </a:fontRef>
        </p:style>
        <p:txBody>
          <a:bodyPr>
            <a:normAutofit/>
          </a:bodyPr>
          <a:lstStyle/>
          <a:p>
            <a:pPr>
              <a:defRPr/>
            </a:pPr>
            <a:r>
              <a:rPr kumimoji="1" lang="en-US" altLang="zh-CN" sz="2000" dirty="0" smtClean="0">
                <a:latin typeface="Times New Roman" panose="02020603050405020304" pitchFamily="18" charset="0"/>
                <a:cs typeface="Times New Roman" panose="02020603050405020304" pitchFamily="18" charset="0"/>
              </a:rPr>
              <a:t>a[</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存储迭代数组</a:t>
            </a:r>
            <a:r>
              <a:rPr kumimoji="1" lang="en-US" altLang="zh-CN" sz="2000" dirty="0" smtClean="0">
                <a:latin typeface="Times New Roman" panose="02020603050405020304" pitchFamily="18" charset="0"/>
                <a:cs typeface="Times New Roman" panose="02020603050405020304" pitchFamily="18" charset="0"/>
              </a:rPr>
              <a:t>A</a:t>
            </a:r>
          </a:p>
          <a:p>
            <a:pPr>
              <a:defRPr/>
            </a:pPr>
            <a:r>
              <a:rPr kumimoji="1" lang="en-US" altLang="zh-CN" sz="2000" dirty="0" smtClean="0">
                <a:latin typeface="Times New Roman" panose="02020603050405020304" pitchFamily="18" charset="0"/>
                <a:cs typeface="Times New Roman" panose="02020603050405020304" pitchFamily="18" charset="0"/>
              </a:rPr>
              <a:t>path[</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存储顶点</a:t>
            </a:r>
            <a:r>
              <a:rPr kumimoji="1" lang="en-US" altLang="zh-CN" sz="2000" dirty="0" smtClean="0">
                <a:latin typeface="Times New Roman" panose="02020603050405020304" pitchFamily="18" charset="0"/>
                <a:cs typeface="Times New Roman" panose="02020603050405020304" pitchFamily="18" charset="0"/>
              </a:rPr>
              <a:t>vi</a:t>
            </a:r>
            <a:r>
              <a:rPr kumimoji="1" lang="zh-CN" altLang="en-US" sz="2000" dirty="0" smtClean="0">
                <a:latin typeface="Times New Roman" panose="02020603050405020304" pitchFamily="18" charset="0"/>
                <a:cs typeface="Times New Roman" panose="02020603050405020304" pitchFamily="18" charset="0"/>
              </a:rPr>
              <a:t>，</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之间最短路径所经历的顶点中和</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
        <p:nvSpPr>
          <p:cNvPr id="6" name="Text Box 2"/>
          <p:cNvSpPr txBox="1">
            <a:spLocks noChangeArrowheads="1"/>
          </p:cNvSpPr>
          <p:nvPr/>
        </p:nvSpPr>
        <p:spPr bwMode="auto">
          <a:xfrm>
            <a:off x="911424" y="591070"/>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template &lt;class</a:t>
            </a:r>
            <a:r>
              <a:rPr lang="en-US" altLang="zh-CN" dirty="0">
                <a:latin typeface="Times New Roman" panose="02020603050405020304" pitchFamily="18" charset="0"/>
                <a:ea typeface="隶书" panose="02010509060101010101" pitchFamily="49" charset="-122"/>
              </a:rPr>
              <a:t> 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void Floyd</a:t>
            </a:r>
            <a:r>
              <a:rPr lang="en-US" altLang="zh-CN" dirty="0">
                <a:latin typeface="Times New Roman" panose="02020603050405020304" pitchFamily="18" charset="0"/>
                <a:ea typeface="隶书" panose="02010509060101010101" pitchFamily="49" charset="-122"/>
              </a:rPr>
              <a:t> (Graph</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&gt;&amp; </a:t>
            </a:r>
            <a:r>
              <a:rPr lang="en-US" altLang="zh-CN" dirty="0">
                <a:latin typeface="Times New Roman" panose="02020603050405020304" pitchFamily="18" charset="0"/>
                <a:ea typeface="隶书" panose="02010509060101010101" pitchFamily="49" charset="-122"/>
              </a:rPr>
              <a:t>G</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 a[][]</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path[][])</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a:solidFill>
                  <a:schemeClr val="tx2"/>
                </a:solidFill>
                <a:latin typeface="Times New Roman" panose="02020603050405020304" pitchFamily="18" charset="0"/>
                <a:ea typeface="隶书" panose="02010509060101010101" pitchFamily="49" charset="-122"/>
              </a:rPr>
              <a:t>//a[</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是顶点</a:t>
            </a:r>
            <a:r>
              <a:rPr lang="en-US" altLang="zh-CN" sz="1600" b="1" dirty="0" err="1">
                <a:solidFill>
                  <a:schemeClr val="tx2"/>
                </a:solidFill>
                <a:latin typeface="Times New Roman" panose="02020603050405020304" pitchFamily="18" charset="0"/>
                <a:ea typeface="隶书" panose="02010509060101010101" pitchFamily="49" charset="-122"/>
              </a:rPr>
              <a:t>i</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a:solidFill>
                  <a:schemeClr val="tx2"/>
                </a:solidFill>
                <a:latin typeface="Times New Roman" panose="02020603050405020304" pitchFamily="18" charset="0"/>
                <a:ea typeface="隶书" panose="02010509060101010101" pitchFamily="49" charset="-122"/>
              </a:rPr>
              <a:t>。</a:t>
            </a:r>
            <a:r>
              <a:rPr lang="en-US" altLang="zh-CN" sz="1600" b="1" dirty="0">
                <a:solidFill>
                  <a:schemeClr val="tx2"/>
                </a:solidFill>
                <a:latin typeface="Times New Roman" panose="02020603050405020304" pitchFamily="18" charset="0"/>
                <a:ea typeface="隶书" panose="02010509060101010101" pitchFamily="49" charset="-122"/>
              </a:rPr>
              <a:t>path[</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是相应路径上顶点</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i,j,k,n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G.NumberOfVertices</a:t>
            </a:r>
            <a:r>
              <a:rPr lang="en-US" altLang="zh-CN" dirty="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a:t>
            </a:r>
            <a:r>
              <a:rPr lang="en-US" altLang="zh-CN" dirty="0">
                <a:latin typeface="Times New Roman" panose="02020603050405020304" pitchFamily="18" charset="0"/>
              </a:rPr>
              <a:t> 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矩阵</a:t>
            </a:r>
            <a:r>
              <a:rPr lang="en-US" altLang="zh-CN" dirty="0">
                <a:solidFill>
                  <a:schemeClr val="tx2"/>
                </a:solidFill>
                <a:latin typeface="Times New Roman" panose="02020603050405020304" pitchFamily="18" charset="0"/>
                <a:ea typeface="隶书" panose="02010509060101010101" pitchFamily="49" charset="-122"/>
              </a:rPr>
              <a:t>a</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path</a:t>
            </a:r>
            <a:r>
              <a:rPr lang="zh-CN" altLang="en-US" dirty="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G.getWeight</a:t>
            </a:r>
            <a:r>
              <a:rPr lang="en-US" altLang="zh-CN"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b="1" dirty="0">
                <a:latin typeface="Times New Roman" panose="02020603050405020304" pitchFamily="18" charset="0"/>
              </a:rPr>
              <a:t> != </a:t>
            </a:r>
            <a:r>
              <a:rPr lang="en-US" altLang="zh-CN" dirty="0">
                <a:latin typeface="Times New Roman" panose="02020603050405020304" pitchFamily="18" charset="0"/>
              </a:rPr>
              <a:t>j</a:t>
            </a:r>
            <a:r>
              <a:rPr lang="en-US" altLang="zh-CN" b="1" dirty="0">
                <a:latin typeface="Times New Roman" panose="02020603050405020304" pitchFamily="18" charset="0"/>
              </a:rPr>
              <a:t> &amp;&amp;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&lt; </a:t>
            </a:r>
            <a:r>
              <a:rPr lang="en-US" altLang="zh-CN" dirty="0" err="1">
                <a:latin typeface="Times New Roman" panose="02020603050405020304" pitchFamily="18" charset="0"/>
              </a:rPr>
              <a:t>maxValue</a:t>
            </a:r>
            <a:r>
              <a:rPr lang="en-US" altLang="zh-CN" dirty="0">
                <a:latin typeface="Times New Roman" panose="02020603050405020304" pitchFamily="18" charset="0"/>
              </a:rPr>
              <a:t>) path[</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i</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else </a:t>
            </a:r>
            <a:r>
              <a:rPr lang="en-US" altLang="zh-CN" dirty="0">
                <a:latin typeface="Times New Roman" panose="02020603050405020304" pitchFamily="18" charset="0"/>
              </a:rPr>
              <a:t>path[</a:t>
            </a:r>
            <a:r>
              <a:rPr lang="en-US" altLang="zh-CN" dirty="0" err="1">
                <a:latin typeface="Times New Roman" panose="02020603050405020304" pitchFamily="18" charset="0"/>
              </a:rPr>
              <a:t>i</a:t>
            </a:r>
            <a:r>
              <a:rPr lang="en-US" altLang="zh-CN" dirty="0">
                <a:latin typeface="Times New Roman" panose="02020603050405020304" pitchFamily="18" charset="0"/>
              </a:rPr>
              <a:t>][j] = -1</a:t>
            </a:r>
            <a:r>
              <a:rPr lang="zh-CN" altLang="en-US" b="1" dirty="0">
                <a:latin typeface="Times New Roman" panose="02020603050405020304" pitchFamily="18" charset="0"/>
              </a:rPr>
              <a:t>；</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(k = 0</a:t>
            </a:r>
            <a:r>
              <a:rPr lang="en-US" altLang="zh-CN" b="1" dirty="0">
                <a:latin typeface="Times New Roman" panose="02020603050405020304" pitchFamily="18" charset="0"/>
              </a:rPr>
              <a:t>; </a:t>
            </a:r>
            <a:r>
              <a:rPr lang="en-US" altLang="zh-CN" dirty="0">
                <a:latin typeface="Times New Roman" panose="02020603050405020304" pitchFamily="18" charset="0"/>
              </a:rPr>
              <a:t>k</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k++)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针对每一个</a:t>
            </a:r>
            <a:r>
              <a:rPr lang="en-US" altLang="zh-CN" b="1" dirty="0">
                <a:solidFill>
                  <a:schemeClr val="tx2"/>
                </a:solidFill>
                <a:latin typeface="Times New Roman" panose="02020603050405020304" pitchFamily="18" charset="0"/>
              </a:rPr>
              <a:t>k, </a:t>
            </a:r>
            <a:r>
              <a:rPr lang="zh-CN" altLang="en-US" dirty="0">
                <a:solidFill>
                  <a:schemeClr val="tx2"/>
                </a:solidFill>
                <a:latin typeface="Times New Roman" panose="02020603050405020304" pitchFamily="18" charset="0"/>
                <a:ea typeface="隶书" panose="02010509060101010101" pitchFamily="49" charset="-122"/>
              </a:rPr>
              <a:t>产生</a:t>
            </a:r>
            <a:r>
              <a:rPr lang="en-US" altLang="zh-CN" b="1" dirty="0">
                <a:solidFill>
                  <a:schemeClr val="tx2"/>
                </a:solidFill>
                <a:latin typeface="Times New Roman" panose="02020603050405020304" pitchFamily="18" charset="0"/>
              </a:rPr>
              <a:t>a(k)</a:t>
            </a:r>
            <a:r>
              <a:rPr lang="zh-CN" altLang="en-US" dirty="0">
                <a:solidFill>
                  <a:schemeClr val="tx2"/>
                </a:solidFill>
                <a:latin typeface="Times New Roman" panose="02020603050405020304" pitchFamily="18" charset="0"/>
                <a:ea typeface="隶书" panose="02010509060101010101" pitchFamily="49" charset="-122"/>
              </a:rPr>
              <a:t>及</a:t>
            </a:r>
            <a:r>
              <a:rPr lang="en-US" altLang="zh-CN" b="1" dirty="0">
                <a:solidFill>
                  <a:schemeClr val="tx2"/>
                </a:solidFill>
                <a:latin typeface="Times New Roman" panose="02020603050405020304" pitchFamily="18" charset="0"/>
              </a:rPr>
              <a:t>path(k)</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&lt;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a:t>
            </a:r>
            <a:r>
              <a:rPr lang="en-US" altLang="zh-CN" b="1" dirty="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ea typeface="仿宋_GB2312" pitchFamily="1" charset="-122"/>
              </a:rPr>
              <a:t>path[</a:t>
            </a:r>
            <a:r>
              <a:rPr lang="en-US" altLang="zh-CN" dirty="0" err="1">
                <a:latin typeface="Times New Roman" panose="02020603050405020304" pitchFamily="18" charset="0"/>
                <a:ea typeface="仿宋_GB2312" pitchFamily="1" charset="-122"/>
              </a:rPr>
              <a:t>i</a:t>
            </a:r>
            <a:r>
              <a:rPr lang="en-US" altLang="zh-CN" dirty="0">
                <a:latin typeface="Times New Roman" panose="02020603050405020304" pitchFamily="18" charset="0"/>
                <a:ea typeface="仿宋_GB2312" pitchFamily="1" charset="-122"/>
              </a:rPr>
              <a:t>][j] = path[k][j]</a:t>
            </a:r>
            <a:r>
              <a:rPr lang="en-US" altLang="zh-CN" b="1" dirty="0">
                <a:latin typeface="Times New Roman" panose="02020603050405020304" pitchFamily="18" charset="0"/>
                <a:ea typeface="仿宋_GB2312" pitchFamily="1" charset="-122"/>
              </a:rPr>
              <a:t>; }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缩短路径长度</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绕过</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到</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j</a:t>
            </a:r>
            <a:endParaRPr lang="en-US" altLang="zh-CN"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仿宋_GB2312" pitchFamily="1" charset="-122"/>
              </a:rPr>
              <a:t>};</a:t>
            </a:r>
            <a:r>
              <a:rPr lang="en-US" altLang="zh-CN" b="1" dirty="0">
                <a:latin typeface="Times New Roman" panose="02020603050405020304" pitchFamily="18" charset="0"/>
              </a:rPr>
              <a:t>             </a:t>
            </a:r>
            <a:endParaRPr lang="en-US" altLang="zh-CN" dirty="0">
              <a:solidFill>
                <a:schemeClr val="tx2"/>
              </a:solidFill>
              <a:latin typeface="Times New Roman" panose="02020603050405020304" pitchFamily="18" charset="0"/>
            </a:endParaRPr>
          </a:p>
        </p:txBody>
      </p:sp>
      <p:pic>
        <p:nvPicPr>
          <p:cNvPr id="7"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653136"/>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539013" y="5949280"/>
            <a:ext cx="1957587" cy="461665"/>
          </a:xfrm>
          <a:prstGeom prst="rect">
            <a:avLst/>
          </a:prstGeom>
        </p:spPr>
        <p:txBody>
          <a:bodyPr wrap="none">
            <a:spAutoFit/>
          </a:bodyPr>
          <a:lstStyle/>
          <a:p>
            <a:r>
              <a:rPr lang="zh-CN" altLang="en-US" b="1" dirty="0">
                <a:solidFill>
                  <a:srgbClr val="FF0000"/>
                </a:solidFill>
                <a:latin typeface="Tahoma" panose="020B0604030504040204" pitchFamily="34" charset="0"/>
                <a:cs typeface="Times New Roman" panose="02020603050405020304" pitchFamily="18" charset="0"/>
              </a:rPr>
              <a:t>复杂度</a:t>
            </a:r>
            <a:r>
              <a:rPr lang="zh-CN" altLang="zh-CN" b="1" dirty="0">
                <a:solidFill>
                  <a:srgbClr val="FF0000"/>
                </a:solidFill>
                <a:latin typeface="Tahoma" panose="020B0604030504040204" pitchFamily="34" charset="0"/>
                <a:cs typeface="Times New Roman" panose="02020603050405020304" pitchFamily="18" charset="0"/>
              </a:rPr>
              <a:t>O(</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76" y="44624"/>
            <a:ext cx="10515600" cy="687611"/>
          </a:xfrm>
        </p:spPr>
        <p:txBody>
          <a:bodyPr>
            <a:normAutofit fontScale="90000"/>
          </a:bodyPr>
          <a:lstStyle/>
          <a:p>
            <a:r>
              <a:rPr lang="zh-CN" altLang="en-US" dirty="0">
                <a:solidFill>
                  <a:srgbClr val="0000FF"/>
                </a:solidFill>
              </a:rPr>
              <a:t>求图中所有点对的最短路径</a:t>
            </a:r>
          </a:p>
        </p:txBody>
      </p:sp>
      <p:sp>
        <p:nvSpPr>
          <p:cNvPr id="4" name="矩形 3"/>
          <p:cNvSpPr/>
          <p:nvPr/>
        </p:nvSpPr>
        <p:spPr>
          <a:xfrm>
            <a:off x="1919536" y="3501009"/>
            <a:ext cx="9289032" cy="2751522"/>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算法，更简洁</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solidFill>
                  <a:srgbClr val="0000FF"/>
                </a:solidFill>
                <a:latin typeface="Tahoma" panose="020B0604030504040204" pitchFamily="34" charset="0"/>
                <a:cs typeface="Times New Roman" panose="02020603050405020304" pitchFamily="18" charset="0"/>
              </a:rPr>
              <a:t>对于稀疏的图，采用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比较出色，对于稠密的图，可以使用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算法。另外，仅</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028" y="1196753"/>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754" y="1664240"/>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67808" y="1052737"/>
            <a:ext cx="3633593" cy="830997"/>
          </a:xfrm>
          <a:prstGeom prst="rect">
            <a:avLst/>
          </a:prstGeom>
          <a:noFill/>
        </p:spPr>
        <p:txBody>
          <a:bodyPr wrap="square" rtlCol="0">
            <a:spAutoFit/>
          </a:bodyPr>
          <a:lstStyle/>
          <a:p>
            <a:r>
              <a:rPr lang="zh-CN" altLang="en-US" dirty="0">
                <a:solidFill>
                  <a:srgbClr val="FF0000"/>
                </a:solidFill>
              </a:rPr>
              <a:t>分别画出</a:t>
            </a:r>
            <a:r>
              <a:rPr lang="en-US" altLang="zh-CN" dirty="0">
                <a:solidFill>
                  <a:srgbClr val="FF0000"/>
                </a:solidFill>
              </a:rPr>
              <a:t>Prim</a:t>
            </a:r>
            <a:r>
              <a:rPr lang="zh-CN" altLang="en-US" dirty="0">
                <a:solidFill>
                  <a:srgbClr val="FF0000"/>
                </a:solidFill>
              </a:rPr>
              <a:t>和</a:t>
            </a:r>
            <a:r>
              <a:rPr lang="en-US" altLang="zh-CN" dirty="0" err="1">
                <a:solidFill>
                  <a:srgbClr val="FF0000"/>
                </a:solidFill>
              </a:rPr>
              <a:t>Dijkstra</a:t>
            </a:r>
            <a:r>
              <a:rPr lang="zh-CN" altLang="en-US" dirty="0">
                <a:solidFill>
                  <a:srgbClr val="FF0000"/>
                </a:solidFill>
              </a:rPr>
              <a:t>构造出的树并计算权值和</a:t>
            </a: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23392" y="24540"/>
            <a:ext cx="10515600" cy="687611"/>
          </a:xfrm>
        </p:spPr>
        <p:txBody>
          <a:bodyPr>
            <a:normAutofit fontScale="90000"/>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4151784" y="2276872"/>
            <a:ext cx="3819048" cy="2695238"/>
          </a:xfrm>
          <a:prstGeom prst="rect">
            <a:avLst/>
          </a:prstGeom>
        </p:spPr>
      </p:pic>
      <p:pic>
        <p:nvPicPr>
          <p:cNvPr id="8" name="图片 7"/>
          <p:cNvPicPr>
            <a:picLocks noChangeAspect="1"/>
          </p:cNvPicPr>
          <p:nvPr/>
        </p:nvPicPr>
        <p:blipFill>
          <a:blip r:embed="rId4"/>
          <a:stretch>
            <a:fillRect/>
          </a:stretch>
        </p:blipFill>
        <p:spPr>
          <a:xfrm>
            <a:off x="1558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8034403" y="771906"/>
            <a:ext cx="2666599" cy="2683915"/>
          </a:xfrm>
          <a:prstGeom prst="rect">
            <a:avLst/>
          </a:prstGeom>
          <a:ln>
            <a:solidFill>
              <a:srgbClr val="00FF00"/>
            </a:solidFill>
          </a:ln>
        </p:spPr>
      </p:pic>
      <p:sp>
        <p:nvSpPr>
          <p:cNvPr id="10" name="文本框 9"/>
          <p:cNvSpPr txBox="1"/>
          <p:nvPr/>
        </p:nvSpPr>
        <p:spPr>
          <a:xfrm>
            <a:off x="1558926" y="3455820"/>
            <a:ext cx="2529289" cy="338554"/>
          </a:xfrm>
          <a:prstGeom prst="rect">
            <a:avLst/>
          </a:prstGeom>
          <a:noFill/>
        </p:spPr>
        <p:txBody>
          <a:bodyPr wrap="square" rtlCol="0">
            <a:spAutoFit/>
          </a:bodyPr>
          <a:lstStyle/>
          <a:p>
            <a:pPr algn="ctr"/>
            <a:r>
              <a:rPr lang="en-US" altLang="zh-CN" sz="1600" dirty="0"/>
              <a:t>Prim</a:t>
            </a:r>
            <a:r>
              <a:rPr lang="zh-CN" altLang="en-US" sz="1600" dirty="0"/>
              <a:t>产生的最小生成树</a:t>
            </a:r>
            <a:r>
              <a:rPr lang="en-US" altLang="zh-CN" sz="1600" dirty="0"/>
              <a:t>67</a:t>
            </a:r>
            <a:endParaRPr lang="zh-CN" altLang="en-US" sz="1600" dirty="0"/>
          </a:p>
        </p:txBody>
      </p:sp>
      <p:sp>
        <p:nvSpPr>
          <p:cNvPr id="11" name="文本框 10"/>
          <p:cNvSpPr txBox="1"/>
          <p:nvPr/>
        </p:nvSpPr>
        <p:spPr>
          <a:xfrm>
            <a:off x="8194401" y="3455214"/>
            <a:ext cx="2448843" cy="338554"/>
          </a:xfrm>
          <a:prstGeom prst="rect">
            <a:avLst/>
          </a:prstGeom>
          <a:noFill/>
        </p:spPr>
        <p:txBody>
          <a:bodyPr wrap="square" rtlCol="0">
            <a:spAutoFit/>
          </a:bodyPr>
          <a:lstStyle/>
          <a:p>
            <a:pPr algn="ctr"/>
            <a:r>
              <a:rPr lang="en-US" altLang="zh-CN" sz="1600" dirty="0" err="1"/>
              <a:t>Dijkstra</a:t>
            </a:r>
            <a:r>
              <a:rPr lang="zh-CN" altLang="en-US" sz="1600" dirty="0"/>
              <a:t>产生的支撑树</a:t>
            </a:r>
            <a:r>
              <a:rPr lang="en-US" altLang="zh-CN" sz="1600" dirty="0"/>
              <a:t>85</a:t>
            </a:r>
            <a:endParaRPr lang="zh-CN" altLang="en-US" sz="1600" dirty="0"/>
          </a:p>
        </p:txBody>
      </p:sp>
    </p:spTree>
    <p:extLst>
      <p:ext uri="{BB962C8B-B14F-4D97-AF65-F5344CB8AC3E}">
        <p14:creationId xmlns:p14="http://schemas.microsoft.com/office/powerpoint/2010/main" val="82570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a:xfrm>
            <a:off x="780257" y="35817"/>
            <a:ext cx="10515600" cy="687611"/>
          </a:xfrm>
        </p:spPr>
        <p:txBody>
          <a:bodyPr>
            <a:normAutofit fontScale="90000"/>
          </a:bodyPr>
          <a:lstStyle/>
          <a:p>
            <a:r>
              <a:rPr lang="zh-CN" altLang="en-US" dirty="0" smtClean="0">
                <a:solidFill>
                  <a:srgbClr val="0000FF"/>
                </a:solidFill>
              </a:rPr>
              <a:t>课后作业</a:t>
            </a:r>
          </a:p>
        </p:txBody>
      </p:sp>
      <p:sp>
        <p:nvSpPr>
          <p:cNvPr id="8" name="内容占位符 7"/>
          <p:cNvSpPr>
            <a:spLocks noGrp="1"/>
          </p:cNvSpPr>
          <p:nvPr>
            <p:ph idx="1"/>
          </p:nvPr>
        </p:nvSpPr>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149508" name="内容占位符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2636838"/>
            <a:ext cx="55006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976"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7689850" y="3662146"/>
            <a:ext cx="29210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3</a:t>
            </a:r>
            <a:r>
              <a:rPr lang="zh-CN" altLang="en-US" sz="1800" dirty="0"/>
              <a:t>：画出该图的</a:t>
            </a:r>
            <a:r>
              <a:rPr lang="en-US" altLang="zh-CN" sz="1800" dirty="0"/>
              <a:t>Prim</a:t>
            </a:r>
            <a:r>
              <a:rPr lang="zh-CN" altLang="en-US" sz="1800" dirty="0"/>
              <a:t>最小生成树的建立过程及</a:t>
            </a:r>
            <a:r>
              <a:rPr lang="en-US" altLang="zh-CN" sz="1800" dirty="0" err="1"/>
              <a:t>Dijkstra</a:t>
            </a:r>
            <a:r>
              <a:rPr lang="zh-CN" altLang="en-US" sz="1800" dirty="0"/>
              <a:t>最短路径的建立过程并对比分析（武汉为初始节点、源点）及</a:t>
            </a:r>
            <a:r>
              <a:rPr lang="en-US" altLang="zh-CN" sz="1800" dirty="0"/>
              <a:t>Floyd</a:t>
            </a:r>
            <a:r>
              <a:rPr lang="zh-CN" altLang="en-US" sz="1800" dirty="0"/>
              <a:t>算法建立的过程（要求写出中间数组</a:t>
            </a:r>
            <a:r>
              <a:rPr lang="en-US" altLang="zh-CN" sz="1800" dirty="0" err="1"/>
              <a:t>lowcost</a:t>
            </a:r>
            <a:r>
              <a:rPr lang="en-US" altLang="zh-CN" sz="1800" dirty="0"/>
              <a:t>/</a:t>
            </a:r>
            <a:r>
              <a:rPr lang="en-US" altLang="zh-CN" sz="1800" dirty="0" err="1"/>
              <a:t>dist</a:t>
            </a:r>
            <a:r>
              <a:rPr lang="zh-CN" altLang="en-US" sz="1800" dirty="0"/>
              <a:t>等的变化过程）</a:t>
            </a:r>
          </a:p>
        </p:txBody>
      </p:sp>
      <p:sp>
        <p:nvSpPr>
          <p:cNvPr id="3" name="文本框 2"/>
          <p:cNvSpPr txBox="1"/>
          <p:nvPr/>
        </p:nvSpPr>
        <p:spPr>
          <a:xfrm>
            <a:off x="7104064" y="3963989"/>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13" name="文本框 12"/>
          <p:cNvSpPr txBox="1"/>
          <p:nvPr/>
        </p:nvSpPr>
        <p:spPr>
          <a:xfrm>
            <a:off x="6672264" y="3716339"/>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14" name="文本框 13"/>
          <p:cNvSpPr txBox="1"/>
          <p:nvPr/>
        </p:nvSpPr>
        <p:spPr>
          <a:xfrm>
            <a:off x="6024564" y="4157664"/>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5" name="文本框 14"/>
          <p:cNvSpPr txBox="1"/>
          <p:nvPr/>
        </p:nvSpPr>
        <p:spPr>
          <a:xfrm>
            <a:off x="6743701" y="4138614"/>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6" name="文本框 15"/>
          <p:cNvSpPr txBox="1"/>
          <p:nvPr/>
        </p:nvSpPr>
        <p:spPr>
          <a:xfrm>
            <a:off x="6383339" y="4291014"/>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7032625" y="4498975"/>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8" name="文本框 17"/>
          <p:cNvSpPr txBox="1"/>
          <p:nvPr/>
        </p:nvSpPr>
        <p:spPr>
          <a:xfrm>
            <a:off x="6672264" y="4643439"/>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9" name="文本框 18"/>
          <p:cNvSpPr txBox="1"/>
          <p:nvPr/>
        </p:nvSpPr>
        <p:spPr>
          <a:xfrm>
            <a:off x="5519739" y="46434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0" name="文本框 19"/>
          <p:cNvSpPr txBox="1"/>
          <p:nvPr/>
        </p:nvSpPr>
        <p:spPr>
          <a:xfrm>
            <a:off x="5375276" y="50752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21" name="文本框 20"/>
          <p:cNvSpPr txBox="1"/>
          <p:nvPr/>
        </p:nvSpPr>
        <p:spPr>
          <a:xfrm>
            <a:off x="5735639" y="529113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2" name="文本框 21"/>
          <p:cNvSpPr txBox="1"/>
          <p:nvPr/>
        </p:nvSpPr>
        <p:spPr>
          <a:xfrm>
            <a:off x="6024564" y="4859339"/>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23" name="文本框 22"/>
          <p:cNvSpPr txBox="1"/>
          <p:nvPr/>
        </p:nvSpPr>
        <p:spPr>
          <a:xfrm>
            <a:off x="6383339" y="521970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6816725" y="521970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6311901" y="4714875"/>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6672264" y="4868864"/>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6096000" y="4508500"/>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6600825" y="4427539"/>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27299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6" y="1700808"/>
            <a:ext cx="4767238" cy="3857653"/>
          </a:xfrm>
          <a:prstGeom prst="rect">
            <a:avLst/>
          </a:prstGeom>
        </p:spPr>
      </p:pic>
      <p:sp>
        <p:nvSpPr>
          <p:cNvPr id="2" name="标题 1"/>
          <p:cNvSpPr>
            <a:spLocks noGrp="1"/>
          </p:cNvSpPr>
          <p:nvPr>
            <p:ph type="title"/>
          </p:nvPr>
        </p:nvSpPr>
        <p:spPr/>
        <p:txBody>
          <a:bodyPr>
            <a:normAutofit fontScale="90000"/>
          </a:bodyPr>
          <a:lstStyle/>
          <a:p>
            <a:r>
              <a:rPr lang="zh-CN" altLang="en-US" dirty="0" smtClean="0"/>
              <a:t>补充知识：</a:t>
            </a:r>
            <a:r>
              <a:rPr lang="en-US" altLang="zh-CN" dirty="0" smtClean="0"/>
              <a:t>A*</a:t>
            </a:r>
            <a:r>
              <a:rPr lang="zh-CN" altLang="en-US" dirty="0" smtClean="0"/>
              <a:t>算法</a:t>
            </a:r>
            <a:endParaRPr lang="zh-CN" altLang="en-US" dirty="0"/>
          </a:p>
        </p:txBody>
      </p:sp>
    </p:spTree>
    <p:extLst>
      <p:ext uri="{BB962C8B-B14F-4D97-AF65-F5344CB8AC3E}">
        <p14:creationId xmlns:p14="http://schemas.microsoft.com/office/powerpoint/2010/main" val="229853045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Dijkstra</a:t>
            </a:r>
            <a:r>
              <a:rPr lang="en-US" altLang="zh-CN" dirty="0" smtClean="0"/>
              <a:t> vs. A*</a:t>
            </a:r>
            <a:endParaRPr lang="zh-CN" altLang="en-US" dirty="0"/>
          </a:p>
        </p:txBody>
      </p:sp>
      <p:pic>
        <p:nvPicPr>
          <p:cNvPr id="184322" name="Picture 2" descr="https://img-blog.csdn.net/20161228204431629?watermark/2/text/aHR0cDovL2Jsb2cuY3Nkbi5uZXQvcm9iaW52aXN0YQ==/font/5a6L5L2T/fontsize/400/fill/I0JBQkFCMA==/dissolve/70/gravity/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361163"/>
            <a:ext cx="5305556" cy="3774524"/>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https://img-blog.csdn.net/20161228204449060?watermark/2/text/aHR0cDovL2Jsb2cuY3Nkbi5uZXQvcm9iaW52aXN0YQ==/font/5a6L5L2T/fontsize/400/fill/I0JBQkFCMA==/dissolve/70/gravity/Cen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4715"/>
            <a:ext cx="5300563" cy="3770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1532" y="6041569"/>
            <a:ext cx="1269899" cy="461665"/>
          </a:xfrm>
          <a:prstGeom prst="rect">
            <a:avLst/>
          </a:prstGeom>
        </p:spPr>
        <p:txBody>
          <a:bodyPr wrap="none">
            <a:spAutoFit/>
          </a:bodyPr>
          <a:lstStyle/>
          <a:p>
            <a:r>
              <a:rPr lang="en-US" altLang="zh-CN" i="1" dirty="0" err="1">
                <a:solidFill>
                  <a:srgbClr val="4D4D4D"/>
                </a:solidFill>
                <a:latin typeface="Times New Roman" panose="02020603050405020304" pitchFamily="18" charset="0"/>
              </a:rPr>
              <a:t>Dijkstra</a:t>
            </a:r>
            <a:r>
              <a:rPr lang="en-US" altLang="zh-CN" dirty="0">
                <a:solidFill>
                  <a:srgbClr val="4D4D4D"/>
                </a:solidFill>
                <a:latin typeface="Times New Roman" panose="02020603050405020304" pitchFamily="18" charset="0"/>
              </a:rPr>
              <a:t> </a:t>
            </a:r>
            <a:endParaRPr lang="zh-CN" altLang="en-US" dirty="0"/>
          </a:p>
        </p:txBody>
      </p:sp>
      <p:sp>
        <p:nvSpPr>
          <p:cNvPr id="5" name="矩形 4"/>
          <p:cNvSpPr/>
          <p:nvPr/>
        </p:nvSpPr>
        <p:spPr>
          <a:xfrm>
            <a:off x="8846068" y="6063679"/>
            <a:ext cx="621324" cy="461665"/>
          </a:xfrm>
          <a:prstGeom prst="rect">
            <a:avLst/>
          </a:prstGeom>
        </p:spPr>
        <p:txBody>
          <a:bodyPr wrap="square">
            <a:spAutoFit/>
          </a:bodyPr>
          <a:lstStyle/>
          <a:p>
            <a:r>
              <a:rPr lang="en-US" altLang="zh-CN" dirty="0">
                <a:solidFill>
                  <a:srgbClr val="4D4D4D"/>
                </a:solidFill>
                <a:latin typeface="Times New Roman" panose="02020603050405020304" pitchFamily="18" charset="0"/>
              </a:rPr>
              <a:t> A*</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760" y="100293"/>
            <a:ext cx="4230300" cy="2260870"/>
          </a:xfrm>
          <a:prstGeom prst="rect">
            <a:avLst/>
          </a:prstGeom>
        </p:spPr>
      </p:pic>
      <p:sp>
        <p:nvSpPr>
          <p:cNvPr id="9" name="矩形 8"/>
          <p:cNvSpPr/>
          <p:nvPr/>
        </p:nvSpPr>
        <p:spPr>
          <a:xfrm>
            <a:off x="4140176" y="6519446"/>
            <a:ext cx="3911648" cy="338554"/>
          </a:xfrm>
          <a:prstGeom prst="rect">
            <a:avLst/>
          </a:prstGeom>
        </p:spPr>
        <p:txBody>
          <a:bodyPr wrap="none">
            <a:spAutoFit/>
          </a:bodyPr>
          <a:lstStyle/>
          <a:p>
            <a:r>
              <a:rPr lang="en-US" altLang="zh-CN" sz="1600" dirty="0">
                <a:hlinkClick r:id="rId5"/>
              </a:rPr>
              <a:t>http://qiao.github.io/PathFinding.js/visual/</a:t>
            </a:r>
            <a:endParaRPr lang="zh-CN" altLang="en-US" sz="1600" dirty="0"/>
          </a:p>
        </p:txBody>
      </p:sp>
    </p:spTree>
    <p:extLst>
      <p:ext uri="{BB962C8B-B14F-4D97-AF65-F5344CB8AC3E}">
        <p14:creationId xmlns:p14="http://schemas.microsoft.com/office/powerpoint/2010/main" val="7817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a:t>
            </a:r>
            <a:r>
              <a:rPr lang="en-US" altLang="zh-CN" dirty="0" err="1" smtClean="0"/>
              <a:t>Dijkstra</a:t>
            </a:r>
            <a:r>
              <a:rPr lang="zh-CN" altLang="en-US" dirty="0" smtClean="0"/>
              <a:t>算法的最短路径搜索</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smtClean="0"/>
              <a:t>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smtClean="0"/>
              <a:t>。</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a:p>
            <a:pPr marL="0" indent="0">
              <a:buNone/>
            </a:pPr>
            <a:r>
              <a:rPr lang="en-US" altLang="zh-CN" sz="2000" dirty="0" smtClean="0"/>
              <a:t>                                       </a:t>
            </a:r>
            <a:r>
              <a:rPr lang="en-US" altLang="zh-CN" sz="2000" dirty="0" err="1" smtClean="0"/>
              <a:t>Dijkstra</a:t>
            </a:r>
            <a:r>
              <a:rPr lang="zh-CN" altLang="en-US" sz="2000" dirty="0" smtClean="0"/>
              <a:t>是发散式搜索                          </a:t>
            </a:r>
            <a:r>
              <a:rPr lang="en-US" altLang="zh-CN" sz="2000" dirty="0" smtClean="0"/>
              <a:t>A*</a:t>
            </a:r>
            <a:r>
              <a:rPr lang="zh-CN" altLang="en-US" sz="2000" dirty="0" smtClean="0"/>
              <a:t>是目标驱动的搜索</a:t>
            </a:r>
            <a:endParaRPr lang="en-US" altLang="zh-CN" sz="2000" dirty="0" smtClean="0"/>
          </a:p>
          <a:p>
            <a:pPr>
              <a:buFont typeface="Wingdings" panose="05000000000000000000" pitchFamily="2" charset="2"/>
              <a:buChar char="l"/>
            </a:pPr>
            <a:r>
              <a:rPr lang="en-US" altLang="zh-CN" dirty="0" err="1" smtClean="0">
                <a:solidFill>
                  <a:srgbClr val="FF0000"/>
                </a:solidFill>
              </a:rPr>
              <a:t>Dijkstra</a:t>
            </a:r>
            <a:r>
              <a:rPr lang="zh-CN" altLang="en-US" dirty="0" smtClean="0">
                <a:solidFill>
                  <a:srgbClr val="FF0000"/>
                </a:solidFill>
              </a:rPr>
              <a:t>算法执行了大量不必要的计算，在大型图中查找两点之间的最短路径会带来极大的计算负担，如何改进？</a:t>
            </a:r>
            <a:endParaRPr lang="zh-CN" altLang="en-US" dirty="0">
              <a:solidFill>
                <a:srgbClr val="FF0000"/>
              </a:solidFill>
            </a:endParaRPr>
          </a:p>
          <a:p>
            <a:pPr>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2495600" y="1916832"/>
            <a:ext cx="7124700" cy="2867025"/>
          </a:xfrm>
          <a:prstGeom prst="rect">
            <a:avLst/>
          </a:prstGeom>
        </p:spPr>
      </p:pic>
    </p:spTree>
    <p:extLst>
      <p:ext uri="{BB962C8B-B14F-4D97-AF65-F5344CB8AC3E}">
        <p14:creationId xmlns:p14="http://schemas.microsoft.com/office/powerpoint/2010/main" val="132560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551384" y="799915"/>
            <a:ext cx="11422373"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a:t>
            </a:r>
            <a:r>
              <a:rPr kumimoji="1" lang="zh-CN" altLang="en-US" sz="2800" b="1" dirty="0">
                <a:latin typeface="Times New Roman" panose="02020603050405020304" pitchFamily="18" charset="0"/>
              </a:rPr>
              <a:t>图的边或弧上附带有数据信息</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这些附带的数据信息称为称为</a:t>
            </a:r>
            <a:r>
              <a:rPr kumimoji="1" lang="zh-CN" altLang="en-US" sz="2800" b="1" dirty="0">
                <a:solidFill>
                  <a:srgbClr val="FF0000"/>
                </a:solidFill>
                <a:latin typeface="Times New Roman" panose="02020603050405020304" pitchFamily="18" charset="0"/>
              </a:rPr>
              <a:t>权</a:t>
            </a:r>
            <a:r>
              <a:rPr kumimoji="1" lang="zh-CN" altLang="en-US" sz="2800" b="1" dirty="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a:solidFill>
                  <a:srgbClr val="FF0000"/>
                </a:solidFill>
                <a:latin typeface="Times New Roman" panose="02020603050405020304" pitchFamily="18" charset="0"/>
              </a:rPr>
              <a:t>带权的图</a:t>
            </a:r>
            <a:r>
              <a:rPr kumimoji="1" lang="en-US" altLang="zh-CN" sz="2800" b="1" dirty="0">
                <a:solidFill>
                  <a:srgbClr val="FF0000"/>
                </a:solidFill>
                <a:latin typeface="Times New Roman" panose="02020603050405020304" pitchFamily="18" charset="0"/>
              </a:rPr>
              <a:t>(weighted graph)</a:t>
            </a:r>
            <a:r>
              <a:rPr kumimoji="1" lang="zh-CN" altLang="en-US" sz="2800" b="1" dirty="0">
                <a:latin typeface="Times New Roman" panose="02020603050405020304" pitchFamily="18" charset="0"/>
              </a:rPr>
              <a:t>称作网。</a:t>
            </a:r>
            <a:endParaRPr kumimoji="1" lang="en-US" altLang="zh-CN" sz="2800" b="1" dirty="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权</a:t>
            </a:r>
            <a:r>
              <a:rPr kumimoji="1" lang="zh-CN" altLang="en-US" sz="2800" b="1" dirty="0">
                <a:latin typeface="Times New Roman" panose="02020603050405020304" pitchFamily="18" charset="0"/>
              </a:rPr>
              <a:t>可以表示：从一个顶点到另一个顶点的距离；花费的代价；所需的时间；次数等。</a:t>
            </a:r>
          </a:p>
          <a:p>
            <a:pPr algn="just" eaLnBrk="1" hangingPunct="1">
              <a:buFont typeface="Wingdings" panose="05000000000000000000" pitchFamily="2" charset="2"/>
              <a:buNone/>
              <a:defRPr/>
            </a:pPr>
            <a:endParaRPr kumimoji="1" lang="zh-CN" altLang="en-US" sz="2800" b="1" dirty="0"/>
          </a:p>
          <a:p>
            <a:pPr eaLnBrk="1" hangingPunct="1">
              <a:buFont typeface="Wingdings" panose="05000000000000000000" pitchFamily="2" charset="2"/>
              <a:buNone/>
              <a:defRPr/>
            </a:pPr>
            <a:endParaRPr kumimoji="1" lang="en-US" altLang="zh-CN" sz="2800" dirty="0"/>
          </a:p>
        </p:txBody>
      </p:sp>
      <p:grpSp>
        <p:nvGrpSpPr>
          <p:cNvPr id="3" name="Group 111"/>
          <p:cNvGrpSpPr>
            <a:grpSpLocks/>
          </p:cNvGrpSpPr>
          <p:nvPr/>
        </p:nvGrpSpPr>
        <p:grpSpPr bwMode="auto">
          <a:xfrm>
            <a:off x="2063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err="1"/>
              <a:t>Dijkstra</a:t>
            </a:r>
            <a:r>
              <a:rPr lang="zh-CN" altLang="en-US" dirty="0"/>
              <a:t>算法</a:t>
            </a:r>
            <a:r>
              <a:rPr lang="zh-CN" altLang="en-US" dirty="0" smtClean="0"/>
              <a:t>的最短路径搜索</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83432" y="828483"/>
            <a:ext cx="10225136" cy="5696861"/>
          </a:xfrm>
          <a:prstGeom prst="rect">
            <a:avLst/>
          </a:prstGeom>
        </p:spPr>
      </p:pic>
    </p:spTree>
    <p:extLst>
      <p:ext uri="{BB962C8B-B14F-4D97-AF65-F5344CB8AC3E}">
        <p14:creationId xmlns:p14="http://schemas.microsoft.com/office/powerpoint/2010/main" val="32051963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r>
              <a:rPr lang="en-US" altLang="zh-CN" dirty="0" err="1"/>
              <a:t>Dijkstra</a:t>
            </a:r>
            <a:r>
              <a:rPr lang="zh-CN" altLang="en-US" dirty="0" smtClean="0"/>
              <a:t>算法是一种贪婪搜索算法，目标是寻找一条离起点代价最小的路径</a:t>
            </a:r>
            <a:endParaRPr lang="zh-CN" altLang="en-US" dirty="0"/>
          </a:p>
        </p:txBody>
      </p:sp>
      <p:pic>
        <p:nvPicPr>
          <p:cNvPr id="4" name="图片 3"/>
          <p:cNvPicPr>
            <a:picLocks noChangeAspect="1"/>
          </p:cNvPicPr>
          <p:nvPr/>
        </p:nvPicPr>
        <p:blipFill>
          <a:blip r:embed="rId2"/>
          <a:stretch>
            <a:fillRect/>
          </a:stretch>
        </p:blipFill>
        <p:spPr>
          <a:xfrm>
            <a:off x="119336" y="2456274"/>
            <a:ext cx="7496762" cy="3375292"/>
          </a:xfrm>
          <a:prstGeom prst="rect">
            <a:avLst/>
          </a:prstGeom>
        </p:spPr>
      </p:pic>
      <p:sp>
        <p:nvSpPr>
          <p:cNvPr id="5" name="文本框 4"/>
          <p:cNvSpPr txBox="1"/>
          <p:nvPr/>
        </p:nvSpPr>
        <p:spPr>
          <a:xfrm>
            <a:off x="3647728" y="5793230"/>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cxnSp>
        <p:nvCxnSpPr>
          <p:cNvPr id="7" name="直接连接符 6"/>
          <p:cNvCxnSpPr/>
          <p:nvPr/>
        </p:nvCxnSpPr>
        <p:spPr>
          <a:xfrm flipV="1">
            <a:off x="623392" y="3349658"/>
            <a:ext cx="720080" cy="583398"/>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847528" y="3140968"/>
            <a:ext cx="2020189" cy="144016"/>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7968208" y="2827176"/>
            <a:ext cx="4187608" cy="2438598"/>
          </a:xfrm>
          <a:prstGeom prst="rect">
            <a:avLst/>
          </a:prstGeom>
        </p:spPr>
      </p:pic>
      <p:cxnSp>
        <p:nvCxnSpPr>
          <p:cNvPr id="8" name="直接连接符 7"/>
          <p:cNvCxnSpPr/>
          <p:nvPr/>
        </p:nvCxnSpPr>
        <p:spPr>
          <a:xfrm>
            <a:off x="7680176" y="2420888"/>
            <a:ext cx="72008"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2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068" y="908720"/>
            <a:ext cx="11092556" cy="5635803"/>
          </a:xfrm>
          <a:prstGeom prst="rect">
            <a:avLst/>
          </a:prstGeom>
        </p:spPr>
      </p:pic>
      <p:sp>
        <p:nvSpPr>
          <p:cNvPr id="6" name="椭圆 5"/>
          <p:cNvSpPr/>
          <p:nvPr/>
        </p:nvSpPr>
        <p:spPr bwMode="auto">
          <a:xfrm>
            <a:off x="983432" y="2636912"/>
            <a:ext cx="360040" cy="288032"/>
          </a:xfrm>
          <a:prstGeom prst="ellipse">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7" name="椭圆 6"/>
          <p:cNvSpPr/>
          <p:nvPr/>
        </p:nvSpPr>
        <p:spPr bwMode="auto">
          <a:xfrm>
            <a:off x="5986326" y="5301208"/>
            <a:ext cx="360040" cy="288032"/>
          </a:xfrm>
          <a:prstGeom prst="ellipse">
            <a:avLst/>
          </a:prstGeom>
          <a:solidFill>
            <a:srgbClr val="0000FF"/>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 name="爆炸形 1 7"/>
          <p:cNvSpPr/>
          <p:nvPr/>
        </p:nvSpPr>
        <p:spPr bwMode="auto">
          <a:xfrm>
            <a:off x="5303912" y="-96342"/>
            <a:ext cx="4178288" cy="2517230"/>
          </a:xfrm>
          <a:prstGeom prst="irregularSeal1">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err="1">
                <a:solidFill>
                  <a:schemeClr val="bg1"/>
                </a:solidFill>
                <a:ea typeface="黑体" panose="02010609060101010101" pitchFamily="49" charset="-122"/>
              </a:rPr>
              <a:t>Dijkstra</a:t>
            </a:r>
            <a:r>
              <a:rPr lang="zh-CN" altLang="en-US" sz="1600" dirty="0">
                <a:solidFill>
                  <a:schemeClr val="bg1"/>
                </a:solidFill>
                <a:ea typeface="黑体" panose="02010609060101010101" pitchFamily="49" charset="-122"/>
              </a:rPr>
              <a:t>算法访问</a:t>
            </a:r>
            <a:r>
              <a:rPr lang="zh-CN" altLang="en-US" sz="1600" dirty="0" smtClean="0">
                <a:solidFill>
                  <a:schemeClr val="bg1"/>
                </a:solidFill>
                <a:ea typeface="黑体" panose="02010609060101010101" pitchFamily="49" charset="-122"/>
              </a:rPr>
              <a:t>了太多的节点，显然，很多是没有必要的，复杂度</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r>
              <a:rPr lang="zh-CN" altLang="en-US" sz="1600" dirty="0" smtClean="0">
                <a:solidFill>
                  <a:schemeClr val="bg1"/>
                </a:solidFill>
                <a:ea typeface="黑体" panose="02010609060101010101" pitchFamily="49" charset="-122"/>
              </a:rPr>
              <a:t>，对于大型图复杂度过高</a:t>
            </a:r>
          </a:p>
        </p:txBody>
      </p:sp>
    </p:spTree>
    <p:extLst>
      <p:ext uri="{BB962C8B-B14F-4D97-AF65-F5344CB8AC3E}">
        <p14:creationId xmlns:p14="http://schemas.microsoft.com/office/powerpoint/2010/main" val="297973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a:xfrm>
            <a:off x="838200" y="983778"/>
            <a:ext cx="10946432" cy="5193185"/>
          </a:xfrm>
        </p:spPr>
        <p:txBody>
          <a:bodyPr/>
          <a:lstStyle/>
          <a:p>
            <a:r>
              <a:rPr lang="zh-CN" altLang="en-US" dirty="0" smtClean="0">
                <a:solidFill>
                  <a:srgbClr val="0000FF"/>
                </a:solidFill>
              </a:rPr>
              <a:t>解决思路：</a:t>
            </a:r>
            <a:endParaRPr lang="en-US" altLang="zh-CN" dirty="0" smtClean="0">
              <a:solidFill>
                <a:srgbClr val="0000FF"/>
              </a:solidFill>
            </a:endParaRPr>
          </a:p>
          <a:p>
            <a:pPr marL="914400" lvl="1" indent="-457200">
              <a:buFont typeface="+mj-lt"/>
              <a:buAutoNum type="arabicPeriod"/>
            </a:pPr>
            <a:r>
              <a:rPr lang="zh-CN" altLang="en-US" dirty="0">
                <a:solidFill>
                  <a:srgbClr val="0000FF"/>
                </a:solidFill>
              </a:rPr>
              <a:t>贪婪</a:t>
            </a:r>
            <a:r>
              <a:rPr lang="zh-CN" altLang="en-US" dirty="0" smtClean="0">
                <a:solidFill>
                  <a:srgbClr val="0000FF"/>
                </a:solidFill>
              </a:rPr>
              <a:t>最佳优先搜索</a:t>
            </a:r>
            <a:r>
              <a:rPr lang="en-US" altLang="zh-CN" dirty="0" smtClean="0">
                <a:solidFill>
                  <a:srgbClr val="0000FF"/>
                </a:solidFill>
              </a:rPr>
              <a:t>(</a:t>
            </a:r>
            <a:r>
              <a:rPr lang="en-US" altLang="zh-CN" dirty="0">
                <a:solidFill>
                  <a:srgbClr val="0000FF"/>
                </a:solidFill>
              </a:rPr>
              <a:t>Greedy Best-First Search</a:t>
            </a:r>
            <a:r>
              <a:rPr lang="en-US" altLang="zh-CN" dirty="0" smtClean="0">
                <a:solidFill>
                  <a:srgbClr val="0000FF"/>
                </a:solidFill>
              </a:rPr>
              <a:t>)</a:t>
            </a:r>
            <a:r>
              <a:rPr lang="zh-CN" altLang="en-US" dirty="0">
                <a:solidFill>
                  <a:srgbClr val="0000FF"/>
                </a:solidFill>
              </a:rPr>
              <a:t>：每个顶点到</a:t>
            </a:r>
            <a:r>
              <a:rPr lang="zh-CN" altLang="en-US" u="sng" dirty="0">
                <a:solidFill>
                  <a:srgbClr val="0000FF"/>
                </a:solidFill>
              </a:rPr>
              <a:t>目标顶点</a:t>
            </a:r>
            <a:r>
              <a:rPr lang="zh-CN" altLang="en-US" dirty="0">
                <a:solidFill>
                  <a:srgbClr val="0000FF"/>
                </a:solidFill>
              </a:rPr>
              <a:t>的</a:t>
            </a:r>
            <a:r>
              <a:rPr lang="zh-CN" altLang="en-US" dirty="0" smtClean="0">
                <a:solidFill>
                  <a:srgbClr val="0000FF"/>
                </a:solidFill>
              </a:rPr>
              <a:t>预估值作为代价计算的标准</a:t>
            </a:r>
            <a:r>
              <a:rPr lang="en-US" altLang="zh-CN" dirty="0" smtClean="0">
                <a:solidFill>
                  <a:srgbClr val="0000FF"/>
                </a:solidFill>
              </a:rPr>
              <a:t>(</a:t>
            </a:r>
            <a:r>
              <a:rPr lang="zh-CN" altLang="en-US" dirty="0" smtClean="0">
                <a:solidFill>
                  <a:srgbClr val="0000FF"/>
                </a:solidFill>
              </a:rPr>
              <a:t>与之对比，</a:t>
            </a:r>
            <a:r>
              <a:rPr lang="en-US" altLang="zh-CN" dirty="0" err="1" smtClean="0">
                <a:solidFill>
                  <a:srgbClr val="0000FF"/>
                </a:solidFill>
              </a:rPr>
              <a:t>Dijkstra</a:t>
            </a:r>
            <a:r>
              <a:rPr lang="zh-CN" altLang="en-US" dirty="0" smtClean="0">
                <a:solidFill>
                  <a:srgbClr val="0000FF"/>
                </a:solidFill>
              </a:rPr>
              <a:t>算法中使用到起始顶点的距离</a:t>
            </a:r>
            <a:r>
              <a:rPr lang="en-US" altLang="zh-CN" dirty="0" smtClean="0">
                <a:solidFill>
                  <a:srgbClr val="0000FF"/>
                </a:solidFill>
              </a:rPr>
              <a:t>)</a:t>
            </a:r>
            <a:endParaRPr lang="en-US" altLang="zh-CN" dirty="0">
              <a:solidFill>
                <a:srgbClr val="0000FF"/>
              </a:solidFill>
            </a:endParaRPr>
          </a:p>
          <a:p>
            <a:pPr marL="914400" lvl="1" indent="-457200">
              <a:buFont typeface="+mj-lt"/>
              <a:buAutoNum type="arabicPeriod"/>
            </a:pPr>
            <a:r>
              <a:rPr lang="zh-CN" altLang="en-US" dirty="0" smtClean="0">
                <a:solidFill>
                  <a:srgbClr val="0000FF"/>
                </a:solidFill>
              </a:rPr>
              <a:t>启发式搜索</a:t>
            </a:r>
            <a:r>
              <a:rPr lang="en-US" altLang="zh-CN" dirty="0">
                <a:solidFill>
                  <a:srgbClr val="0000FF"/>
                </a:solidFill>
              </a:rPr>
              <a:t>(Heuristic Search</a:t>
            </a:r>
            <a:r>
              <a:rPr lang="en-US" altLang="zh-CN" dirty="0" smtClean="0">
                <a:solidFill>
                  <a:srgbClr val="0000FF"/>
                </a:solidFill>
              </a:rPr>
              <a:t>)</a:t>
            </a:r>
            <a:r>
              <a:rPr lang="zh-CN" altLang="en-US" dirty="0" smtClean="0">
                <a:solidFill>
                  <a:srgbClr val="0000FF"/>
                </a:solidFill>
              </a:rPr>
              <a:t>：估计</a:t>
            </a:r>
            <a:r>
              <a:rPr lang="en-US" altLang="zh-CN" dirty="0" smtClean="0">
                <a:solidFill>
                  <a:srgbClr val="0000FF"/>
                </a:solidFill>
              </a:rPr>
              <a:t>/</a:t>
            </a:r>
            <a:r>
              <a:rPr lang="zh-CN" altLang="en-US" dirty="0" smtClean="0">
                <a:solidFill>
                  <a:srgbClr val="0000FF"/>
                </a:solidFill>
              </a:rPr>
              <a:t>预测可能的路径</a:t>
            </a:r>
            <a:endParaRPr lang="en-US" altLang="zh-CN" dirty="0" smtClean="0">
              <a:solidFill>
                <a:srgbClr val="0000FF"/>
              </a:solidFill>
            </a:endParaRPr>
          </a:p>
          <a:p>
            <a:r>
              <a:rPr lang="zh-CN" altLang="en-US" dirty="0" smtClean="0"/>
              <a:t>启发式的</a:t>
            </a:r>
            <a:r>
              <a:rPr lang="en-US" altLang="zh-CN" dirty="0" smtClean="0"/>
              <a:t>A*(A-Star</a:t>
            </a:r>
            <a:r>
              <a:rPr lang="en-US" altLang="zh-CN" dirty="0"/>
              <a:t>)</a:t>
            </a:r>
            <a:r>
              <a:rPr lang="zh-CN" altLang="en-US" dirty="0"/>
              <a:t>算法是一种静态路网中求解最短路最有效的方法。</a:t>
            </a:r>
          </a:p>
          <a:p>
            <a:endParaRPr lang="zh-CN" altLang="en-US" dirty="0"/>
          </a:p>
        </p:txBody>
      </p:sp>
      <p:pic>
        <p:nvPicPr>
          <p:cNvPr id="4" name="图片 3"/>
          <p:cNvPicPr>
            <a:picLocks noChangeAspect="1"/>
          </p:cNvPicPr>
          <p:nvPr/>
        </p:nvPicPr>
        <p:blipFill>
          <a:blip r:embed="rId2"/>
          <a:stretch>
            <a:fillRect/>
          </a:stretch>
        </p:blipFill>
        <p:spPr>
          <a:xfrm>
            <a:off x="2692648" y="3255298"/>
            <a:ext cx="7742807" cy="3486070"/>
          </a:xfrm>
          <a:prstGeom prst="rect">
            <a:avLst/>
          </a:prstGeom>
        </p:spPr>
      </p:pic>
      <p:sp>
        <p:nvSpPr>
          <p:cNvPr id="5" name="文本框 4"/>
          <p:cNvSpPr txBox="1"/>
          <p:nvPr/>
        </p:nvSpPr>
        <p:spPr>
          <a:xfrm>
            <a:off x="6790172" y="5807631"/>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sp>
        <p:nvSpPr>
          <p:cNvPr id="6" name="矩形 5"/>
          <p:cNvSpPr/>
          <p:nvPr/>
        </p:nvSpPr>
        <p:spPr>
          <a:xfrm>
            <a:off x="6672064" y="6525344"/>
            <a:ext cx="5499731" cy="338554"/>
          </a:xfrm>
          <a:prstGeom prst="rect">
            <a:avLst/>
          </a:prstGeom>
        </p:spPr>
        <p:txBody>
          <a:bodyPr wrap="square">
            <a:spAutoFit/>
          </a:bodyPr>
          <a:lstStyle/>
          <a:p>
            <a:r>
              <a:rPr lang="en-US" altLang="zh-CN" sz="1600" dirty="0">
                <a:hlinkClick r:id="rId3"/>
              </a:rPr>
              <a:t>https://blog.csdn.net/code_rookie5/article/details/90524600</a:t>
            </a:r>
            <a:endParaRPr lang="zh-CN" altLang="en-US" sz="1600" dirty="0"/>
          </a:p>
        </p:txBody>
      </p:sp>
    </p:spTree>
    <p:extLst>
      <p:ext uri="{BB962C8B-B14F-4D97-AF65-F5344CB8AC3E}">
        <p14:creationId xmlns:p14="http://schemas.microsoft.com/office/powerpoint/2010/main" val="205700690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算法的一些相关概念</a:t>
            </a:r>
            <a:endParaRPr lang="zh-CN" altLang="en-US" dirty="0"/>
          </a:p>
        </p:txBody>
      </p:sp>
      <p:sp>
        <p:nvSpPr>
          <p:cNvPr id="3" name="内容占位符 2"/>
          <p:cNvSpPr>
            <a:spLocks noGrp="1"/>
          </p:cNvSpPr>
          <p:nvPr>
            <p:ph idx="1"/>
          </p:nvPr>
        </p:nvSpPr>
        <p:spPr>
          <a:xfrm>
            <a:off x="1199456" y="980728"/>
            <a:ext cx="10515600" cy="5193185"/>
          </a:xfrm>
        </p:spPr>
        <p:txBody>
          <a:bodyPr/>
          <a:lstStyle/>
          <a:p>
            <a:r>
              <a:rPr lang="zh-CN" altLang="en-US" dirty="0" smtClean="0"/>
              <a:t>地图</a:t>
            </a:r>
            <a:r>
              <a:rPr lang="en-US" altLang="zh-CN" dirty="0" smtClean="0"/>
              <a:t>( ǂ </a:t>
            </a:r>
            <a:r>
              <a:rPr lang="zh-CN" altLang="en-US" dirty="0" smtClean="0"/>
              <a:t>图</a:t>
            </a:r>
            <a:r>
              <a:rPr lang="en-US" altLang="zh-CN" dirty="0" smtClean="0"/>
              <a:t>)</a:t>
            </a:r>
          </a:p>
          <a:p>
            <a:pPr lvl="1"/>
            <a:r>
              <a:rPr lang="zh-CN" altLang="en-US" dirty="0" smtClean="0"/>
              <a:t>起点，终点，节点，路径</a:t>
            </a:r>
            <a:endParaRPr lang="en-US" altLang="zh-CN" dirty="0" smtClean="0"/>
          </a:p>
          <a:p>
            <a:r>
              <a:rPr lang="zh-CN" altLang="en-US" dirty="0" smtClean="0"/>
              <a:t>节点表示地图中的位置</a:t>
            </a:r>
            <a:endParaRPr lang="en-US" altLang="zh-CN" dirty="0" smtClean="0"/>
          </a:p>
          <a:p>
            <a:r>
              <a:rPr lang="zh-CN" altLang="en-US" dirty="0" smtClean="0"/>
              <a:t>通常基于这些节点构造树</a:t>
            </a:r>
            <a:r>
              <a:rPr lang="en-US" altLang="zh-CN" dirty="0" smtClean="0"/>
              <a:t>/</a:t>
            </a:r>
            <a:r>
              <a:rPr lang="zh-CN" altLang="en-US" dirty="0" smtClean="0"/>
              <a:t>图来表达地图中的操作</a:t>
            </a:r>
            <a:endParaRPr lang="en-US" altLang="zh-CN" dirty="0" smtClean="0"/>
          </a:p>
          <a:p>
            <a:r>
              <a:rPr lang="en-US" altLang="zh-CN" dirty="0" smtClean="0"/>
              <a:t>A*</a:t>
            </a:r>
            <a:r>
              <a:rPr lang="zh-CN" altLang="en-US" dirty="0" smtClean="0"/>
              <a:t>算法中结点会存储：</a:t>
            </a:r>
            <a:endParaRPr lang="en-US" altLang="zh-CN" dirty="0" smtClean="0"/>
          </a:p>
          <a:p>
            <a:pPr lvl="1"/>
            <a:r>
              <a:rPr lang="zh-CN" altLang="en-US" dirty="0" smtClean="0"/>
              <a:t>从起点到位置</a:t>
            </a:r>
            <a:r>
              <a:rPr lang="en-US" altLang="zh-CN" dirty="0" smtClean="0"/>
              <a:t>p</a:t>
            </a:r>
            <a:r>
              <a:rPr lang="zh-CN" altLang="en-US" dirty="0" smtClean="0"/>
              <a:t>的距离</a:t>
            </a:r>
            <a:r>
              <a:rPr lang="en-US" altLang="zh-CN" dirty="0" smtClean="0"/>
              <a:t>(</a:t>
            </a:r>
            <a:r>
              <a:rPr lang="zh-CN" altLang="en-US" dirty="0" smtClean="0"/>
              <a:t>经过某些路径</a:t>
            </a:r>
            <a:r>
              <a:rPr lang="en-US" altLang="zh-CN" dirty="0" smtClean="0"/>
              <a:t>)</a:t>
            </a:r>
          </a:p>
          <a:p>
            <a:pPr lvl="1"/>
            <a:r>
              <a:rPr lang="zh-CN" altLang="en-US" dirty="0" smtClean="0"/>
              <a:t>从位置</a:t>
            </a:r>
            <a:r>
              <a:rPr lang="en-US" altLang="zh-CN" dirty="0" smtClean="0"/>
              <a:t>p</a:t>
            </a:r>
            <a:r>
              <a:rPr lang="zh-CN" altLang="en-US" dirty="0" smtClean="0"/>
              <a:t>到终点的距离估计值</a:t>
            </a:r>
            <a:endParaRPr lang="en-US" altLang="zh-CN" dirty="0" smtClean="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8" y="3095532"/>
            <a:ext cx="3561265" cy="3744416"/>
          </a:xfrm>
          <a:prstGeom prst="rect">
            <a:avLst/>
          </a:prstGeom>
        </p:spPr>
      </p:pic>
      <p:pic>
        <p:nvPicPr>
          <p:cNvPr id="4" name="图片 3"/>
          <p:cNvPicPr>
            <a:picLocks noChangeAspect="1"/>
          </p:cNvPicPr>
          <p:nvPr/>
        </p:nvPicPr>
        <p:blipFill>
          <a:blip r:embed="rId3"/>
          <a:stretch>
            <a:fillRect/>
          </a:stretch>
        </p:blipFill>
        <p:spPr>
          <a:xfrm>
            <a:off x="6337920" y="-23935"/>
            <a:ext cx="5854080" cy="2504871"/>
          </a:xfrm>
          <a:prstGeom prst="rect">
            <a:avLst/>
          </a:prstGeom>
        </p:spPr>
      </p:pic>
      <p:pic>
        <p:nvPicPr>
          <p:cNvPr id="7" name="图片 6"/>
          <p:cNvPicPr>
            <a:picLocks noChangeAspect="1"/>
          </p:cNvPicPr>
          <p:nvPr/>
        </p:nvPicPr>
        <p:blipFill>
          <a:blip r:embed="rId4"/>
          <a:stretch>
            <a:fillRect/>
          </a:stretch>
        </p:blipFill>
        <p:spPr>
          <a:xfrm>
            <a:off x="1395089" y="4678131"/>
            <a:ext cx="5381625" cy="1828800"/>
          </a:xfrm>
          <a:prstGeom prst="rect">
            <a:avLst/>
          </a:prstGeom>
        </p:spPr>
      </p:pic>
    </p:spTree>
    <p:extLst>
      <p:ext uri="{BB962C8B-B14F-4D97-AF65-F5344CB8AC3E}">
        <p14:creationId xmlns:p14="http://schemas.microsoft.com/office/powerpoint/2010/main" val="122465645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新的代价</a:t>
            </a:r>
            <a:r>
              <a:rPr lang="en-US" altLang="zh-CN" dirty="0" smtClean="0"/>
              <a:t>(</a:t>
            </a:r>
            <a:r>
              <a:rPr lang="zh-CN" altLang="en-US" dirty="0" smtClean="0"/>
              <a:t>距离</a:t>
            </a:r>
            <a:r>
              <a:rPr lang="en-US" altLang="zh-CN" dirty="0" smtClean="0"/>
              <a:t>)</a:t>
            </a:r>
            <a:r>
              <a:rPr lang="zh-CN" altLang="en-US" dirty="0" smtClean="0"/>
              <a:t>函数</a:t>
            </a:r>
            <a:endParaRPr lang="zh-CN" altLang="en-US" dirty="0"/>
          </a:p>
        </p:txBody>
      </p:sp>
      <p:sp>
        <p:nvSpPr>
          <p:cNvPr id="3" name="内容占位符 2"/>
          <p:cNvSpPr>
            <a:spLocks noGrp="1"/>
          </p:cNvSpPr>
          <p:nvPr>
            <p:ph idx="1"/>
          </p:nvPr>
        </p:nvSpPr>
        <p:spPr/>
        <p:txBody>
          <a:bodyPr>
            <a:normAutofit/>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p:txBody>
      </p:sp>
      <p:sp>
        <p:nvSpPr>
          <p:cNvPr id="4" name="矩形 3"/>
          <p:cNvSpPr/>
          <p:nvPr/>
        </p:nvSpPr>
        <p:spPr>
          <a:xfrm>
            <a:off x="4223792" y="1743199"/>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123564"/>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132856"/>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2"/>
          <a:stretch>
            <a:fillRect/>
          </a:stretch>
        </p:blipFill>
        <p:spPr>
          <a:xfrm>
            <a:off x="1817140" y="2646264"/>
            <a:ext cx="8557720" cy="3782242"/>
          </a:xfrm>
          <a:prstGeom prst="rect">
            <a:avLst/>
          </a:prstGeom>
        </p:spPr>
      </p:pic>
    </p:spTree>
    <p:extLst>
      <p:ext uri="{BB962C8B-B14F-4D97-AF65-F5344CB8AC3E}">
        <p14:creationId xmlns:p14="http://schemas.microsoft.com/office/powerpoint/2010/main" val="6195466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让我们试试启发式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3714" y="940548"/>
            <a:ext cx="10962828" cy="5279644"/>
          </a:xfrm>
          <a:prstGeom prst="rect">
            <a:avLst/>
          </a:prstGeom>
        </p:spPr>
      </p:pic>
      <p:sp>
        <p:nvSpPr>
          <p:cNvPr id="6" name="爆炸形 1 5"/>
          <p:cNvSpPr/>
          <p:nvPr/>
        </p:nvSpPr>
        <p:spPr bwMode="auto">
          <a:xfrm>
            <a:off x="6888088" y="620688"/>
            <a:ext cx="2952328" cy="1437110"/>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h(x)</a:t>
            </a:r>
            <a:r>
              <a:rPr lang="zh-CN" altLang="en-US" sz="1600">
                <a:solidFill>
                  <a:schemeClr val="bg1"/>
                </a:solidFill>
                <a:ea typeface="黑体" panose="02010609060101010101" pitchFamily="49" charset="-122"/>
              </a:rPr>
              <a:t>：</a:t>
            </a:r>
            <a:r>
              <a:rPr lang="en-US" altLang="zh-CN" sz="1600">
                <a:solidFill>
                  <a:schemeClr val="bg1"/>
                </a:solidFill>
                <a:ea typeface="黑体" panose="02010609060101010101" pitchFamily="49" charset="-122"/>
              </a:rPr>
              <a:t>x</a:t>
            </a:r>
            <a:r>
              <a:rPr lang="zh-CN" altLang="en-US" sz="1600">
                <a:solidFill>
                  <a:schemeClr val="bg1"/>
                </a:solidFill>
                <a:ea typeface="黑体" panose="02010609060101010101" pitchFamily="49" charset="-122"/>
              </a:rPr>
              <a:t>距离终点的欧氏距离</a:t>
            </a:r>
            <a:endParaRPr lang="zh-CN" altLang="en-US" sz="1600" dirty="0">
              <a:solidFill>
                <a:schemeClr val="bg1"/>
              </a:solidFill>
              <a:ea typeface="黑体" panose="02010609060101010101" pitchFamily="49" charset="-122"/>
            </a:endParaRPr>
          </a:p>
        </p:txBody>
      </p:sp>
    </p:spTree>
    <p:extLst>
      <p:ext uri="{BB962C8B-B14F-4D97-AF65-F5344CB8AC3E}">
        <p14:creationId xmlns:p14="http://schemas.microsoft.com/office/powerpoint/2010/main" val="26951058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p:txBody>
          <a:bodyPr>
            <a:normAutofit fontScale="92500" lnSpcReduction="10000"/>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a:p>
            <a:r>
              <a:rPr lang="zh-CN" altLang="en-US" dirty="0" smtClean="0"/>
              <a:t>当</a:t>
            </a:r>
            <a:r>
              <a:rPr lang="en-US" altLang="zh-CN" dirty="0"/>
              <a:t>h(n) = 0, g(n) = d, </a:t>
            </a:r>
            <a:r>
              <a:rPr lang="zh-CN" altLang="en-US" dirty="0"/>
              <a:t>则</a:t>
            </a:r>
            <a:r>
              <a:rPr lang="en-US" altLang="zh-CN" dirty="0"/>
              <a:t>f(n) = g(n)</a:t>
            </a:r>
            <a:r>
              <a:rPr lang="zh-CN" altLang="en-US" dirty="0"/>
              <a:t>就变为</a:t>
            </a:r>
            <a:r>
              <a:rPr lang="zh-CN" altLang="en-US" dirty="0" smtClean="0"/>
              <a:t>了</a:t>
            </a:r>
            <a:r>
              <a:rPr lang="en-US" altLang="zh-CN" dirty="0" smtClean="0"/>
              <a:t>BFS(</a:t>
            </a:r>
            <a:r>
              <a:rPr lang="zh-CN" altLang="en-US" sz="2200" dirty="0"/>
              <a:t>从离得近的层开始</a:t>
            </a:r>
            <a:r>
              <a:rPr lang="zh-CN" altLang="en-US" sz="2200" dirty="0" smtClean="0"/>
              <a:t>搜索</a:t>
            </a:r>
            <a:r>
              <a:rPr lang="en-US" altLang="zh-CN" dirty="0" smtClean="0"/>
              <a:t>)/</a:t>
            </a:r>
            <a:r>
              <a:rPr lang="en-US" altLang="zh-CN" dirty="0" err="1" smtClean="0"/>
              <a:t>Dijkstra</a:t>
            </a:r>
            <a:r>
              <a:rPr lang="en-US" altLang="zh-CN" dirty="0" smtClean="0"/>
              <a:t>(</a:t>
            </a:r>
            <a:r>
              <a:rPr lang="zh-CN" altLang="en-US" sz="2200" dirty="0"/>
              <a:t>依据每条边的代价开始选择搜索方向</a:t>
            </a:r>
            <a:r>
              <a:rPr lang="en-US" altLang="zh-CN" dirty="0" smtClean="0"/>
              <a:t>)</a:t>
            </a:r>
          </a:p>
          <a:p>
            <a:r>
              <a:rPr lang="zh-CN" altLang="en-US" dirty="0" smtClean="0"/>
              <a:t>估价</a:t>
            </a:r>
            <a:r>
              <a:rPr lang="zh-CN" altLang="en-US" dirty="0"/>
              <a:t>函数</a:t>
            </a:r>
            <a:r>
              <a:rPr lang="en-US" altLang="zh-CN" dirty="0"/>
              <a:t>h(n)</a:t>
            </a:r>
            <a:r>
              <a:rPr lang="zh-CN" altLang="en-US" dirty="0"/>
              <a:t>的</a:t>
            </a:r>
            <a:r>
              <a:rPr lang="zh-CN" altLang="en-US" dirty="0" smtClean="0"/>
              <a:t>选取</a:t>
            </a:r>
            <a:endParaRPr lang="en-US" altLang="zh-CN" dirty="0" smtClean="0"/>
          </a:p>
          <a:p>
            <a:pPr lvl="1"/>
            <a:r>
              <a:rPr lang="zh-CN" altLang="en-US" dirty="0"/>
              <a:t>估价值</a:t>
            </a:r>
            <a:r>
              <a:rPr lang="en-US" altLang="zh-CN" dirty="0"/>
              <a:t>h(n)&lt;= n</a:t>
            </a:r>
            <a:r>
              <a:rPr lang="zh-CN" altLang="en-US" dirty="0"/>
              <a:t>到目标节点的距离实际值，这种情况下</a:t>
            </a:r>
            <a:r>
              <a:rPr lang="zh-CN" altLang="en-US" dirty="0" smtClean="0"/>
              <a:t>，</a:t>
            </a:r>
            <a:endParaRPr lang="en-US" altLang="zh-CN" dirty="0" smtClean="0"/>
          </a:p>
          <a:p>
            <a:pPr marL="457200" lvl="1" indent="0">
              <a:buNone/>
            </a:pPr>
            <a:r>
              <a:rPr lang="zh-CN" altLang="en-US" dirty="0" smtClean="0"/>
              <a:t>   搜索</a:t>
            </a:r>
            <a:r>
              <a:rPr lang="zh-CN" altLang="en-US" dirty="0"/>
              <a:t>的点数多，搜索范围大，效率低。但能得到最优解。</a:t>
            </a:r>
          </a:p>
          <a:p>
            <a:pPr lvl="1"/>
            <a:r>
              <a:rPr lang="zh-CN" altLang="en-US" dirty="0"/>
              <a:t>如果 估价值</a:t>
            </a:r>
            <a:r>
              <a:rPr lang="en-US" altLang="zh-CN" dirty="0"/>
              <a:t>&gt;</a:t>
            </a:r>
            <a:r>
              <a:rPr lang="zh-CN" altLang="en-US" dirty="0"/>
              <a:t>实际值</a:t>
            </a:r>
            <a:r>
              <a:rPr lang="en-US" altLang="zh-CN" dirty="0"/>
              <a:t>, </a:t>
            </a:r>
            <a:r>
              <a:rPr lang="zh-CN" altLang="en-US" dirty="0"/>
              <a:t>搜索的点数少，搜索范围小</a:t>
            </a:r>
            <a:r>
              <a:rPr lang="zh-CN" altLang="en-US" dirty="0" smtClean="0"/>
              <a:t>，</a:t>
            </a:r>
            <a:endParaRPr lang="en-US" altLang="zh-CN" dirty="0" smtClean="0"/>
          </a:p>
          <a:p>
            <a:pPr marL="457200" lvl="1" indent="0">
              <a:buNone/>
            </a:pPr>
            <a:r>
              <a:rPr lang="zh-CN" altLang="en-US" dirty="0" smtClean="0"/>
              <a:t>   效率</a:t>
            </a:r>
            <a:r>
              <a:rPr lang="zh-CN" altLang="en-US" dirty="0"/>
              <a:t>高，但不能保证得到最优解。</a:t>
            </a:r>
          </a:p>
          <a:p>
            <a:pPr lvl="1"/>
            <a:r>
              <a:rPr lang="zh-CN" altLang="en-US" dirty="0" smtClean="0"/>
              <a:t>估价值</a:t>
            </a:r>
            <a:r>
              <a:rPr lang="zh-CN" altLang="en-US" dirty="0"/>
              <a:t>与实际值越接近，估价函数取得就越好</a:t>
            </a:r>
            <a:r>
              <a:rPr lang="zh-CN" altLang="en-US" dirty="0" smtClean="0"/>
              <a:t>。</a:t>
            </a:r>
            <a:endParaRPr lang="en-US" altLang="zh-CN" dirty="0" smtClean="0"/>
          </a:p>
          <a:p>
            <a:pPr lvl="1"/>
            <a:r>
              <a:rPr lang="zh-CN" altLang="en-US" dirty="0"/>
              <a:t>对于几何路网来说，可以取两节点间欧几理</a:t>
            </a:r>
            <a:r>
              <a:rPr lang="zh-CN" altLang="en-US" dirty="0" smtClean="0"/>
              <a:t>德</a:t>
            </a:r>
            <a:endParaRPr lang="en-US" altLang="zh-CN" dirty="0" smtClean="0"/>
          </a:p>
          <a:p>
            <a:pPr marL="457200" lvl="1" indent="0">
              <a:buNone/>
            </a:pPr>
            <a:r>
              <a:rPr lang="zh-CN" altLang="en-US" dirty="0" smtClean="0"/>
              <a:t>    距离</a:t>
            </a:r>
            <a:r>
              <a:rPr lang="zh-CN" altLang="en-US" dirty="0"/>
              <a:t>（直线距离）做为估价值</a:t>
            </a:r>
          </a:p>
        </p:txBody>
      </p:sp>
      <p:sp>
        <p:nvSpPr>
          <p:cNvPr id="4" name="矩形 3"/>
          <p:cNvSpPr/>
          <p:nvPr/>
        </p:nvSpPr>
        <p:spPr>
          <a:xfrm>
            <a:off x="4223792" y="1628800"/>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051556"/>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060848"/>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a:stretch>
            <a:fillRect/>
          </a:stretch>
        </p:blipFill>
        <p:spPr>
          <a:xfrm>
            <a:off x="8888531" y="2996952"/>
            <a:ext cx="3324225" cy="2876550"/>
          </a:xfrm>
          <a:prstGeom prst="rect">
            <a:avLst/>
          </a:prstGeom>
        </p:spPr>
      </p:pic>
      <p:sp>
        <p:nvSpPr>
          <p:cNvPr id="11" name="文本框 10"/>
          <p:cNvSpPr txBox="1"/>
          <p:nvPr/>
        </p:nvSpPr>
        <p:spPr>
          <a:xfrm>
            <a:off x="10124524" y="6057419"/>
            <a:ext cx="914033" cy="461665"/>
          </a:xfrm>
          <a:prstGeom prst="rect">
            <a:avLst/>
          </a:prstGeom>
          <a:noFill/>
        </p:spPr>
        <p:txBody>
          <a:bodyPr wrap="none" rtlCol="0">
            <a:spAutoFit/>
          </a:bodyPr>
          <a:lstStyle/>
          <a:p>
            <a:r>
              <a:rPr lang="en-US" altLang="zh-CN" sz="2400" b="0" u="sng" dirty="0" smtClean="0"/>
              <a:t>A</a:t>
            </a:r>
            <a:r>
              <a:rPr lang="en-US" altLang="zh-CN" sz="2400" b="0" u="sng" dirty="0" smtClean="0">
                <a:sym typeface="Wingdings" panose="05000000000000000000" pitchFamily="2" charset="2"/>
              </a:rPr>
              <a:t>C</a:t>
            </a:r>
            <a:endParaRPr lang="zh-CN" altLang="en-US" sz="2400" b="0" u="sng" dirty="0" smtClean="0"/>
          </a:p>
        </p:txBody>
      </p:sp>
    </p:spTree>
    <p:extLst>
      <p:ext uri="{BB962C8B-B14F-4D97-AF65-F5344CB8AC3E}">
        <p14:creationId xmlns:p14="http://schemas.microsoft.com/office/powerpoint/2010/main" val="232410766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启发式函数</a:t>
            </a:r>
            <a:endParaRPr lang="zh-CN" altLang="en-US" dirty="0"/>
          </a:p>
        </p:txBody>
      </p:sp>
      <p:sp>
        <p:nvSpPr>
          <p:cNvPr id="3" name="内容占位符 2"/>
          <p:cNvSpPr>
            <a:spLocks noGrp="1"/>
          </p:cNvSpPr>
          <p:nvPr>
            <p:ph idx="1"/>
          </p:nvPr>
        </p:nvSpPr>
        <p:spPr>
          <a:xfrm>
            <a:off x="838200" y="983778"/>
            <a:ext cx="10515600" cy="5874222"/>
          </a:xfrm>
        </p:spPr>
        <p:txBody>
          <a:bodyPr>
            <a:normAutofit/>
          </a:bodyPr>
          <a:lstStyle/>
          <a:p>
            <a:r>
              <a:rPr lang="zh-CN" altLang="en-US" dirty="0" smtClean="0"/>
              <a:t>如何保证</a:t>
            </a:r>
            <a:r>
              <a:rPr lang="en-US" altLang="zh-CN" dirty="0" smtClean="0"/>
              <a:t>A*</a:t>
            </a:r>
            <a:r>
              <a:rPr lang="zh-CN" altLang="en-US" dirty="0" smtClean="0"/>
              <a:t>找到的路径依然是最短路径？</a:t>
            </a:r>
            <a:endParaRPr lang="en-US" altLang="zh-CN" dirty="0" smtClean="0"/>
          </a:p>
          <a:p>
            <a:r>
              <a:rPr lang="zh-CN" altLang="en-US" dirty="0" smtClean="0"/>
              <a:t>启发式函数</a:t>
            </a:r>
            <a:r>
              <a:rPr lang="en-US" altLang="zh-CN" dirty="0" smtClean="0"/>
              <a:t>h(x)</a:t>
            </a:r>
            <a:r>
              <a:rPr lang="zh-CN" altLang="en-US" dirty="0" smtClean="0"/>
              <a:t>必须满足</a:t>
            </a:r>
            <a:endParaRPr lang="en-US" altLang="zh-CN" dirty="0" smtClean="0"/>
          </a:p>
          <a:p>
            <a:pPr lvl="1"/>
            <a:r>
              <a:rPr lang="en-US" altLang="zh-CN" dirty="0" smtClean="0"/>
              <a:t>Admissible</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Consistent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在地图中，欧氏距离显然满足这两条性质</a:t>
            </a:r>
            <a:r>
              <a:rPr lang="en-US" altLang="zh-CN" dirty="0" smtClean="0"/>
              <a:t>	</a:t>
            </a:r>
          </a:p>
        </p:txBody>
      </p:sp>
      <p:pic>
        <p:nvPicPr>
          <p:cNvPr id="6" name="图片 5"/>
          <p:cNvPicPr>
            <a:picLocks noChangeAspect="1"/>
          </p:cNvPicPr>
          <p:nvPr/>
        </p:nvPicPr>
        <p:blipFill>
          <a:blip r:embed="rId3"/>
          <a:stretch>
            <a:fillRect/>
          </a:stretch>
        </p:blipFill>
        <p:spPr>
          <a:xfrm>
            <a:off x="1559496" y="2453258"/>
            <a:ext cx="7086600" cy="1047750"/>
          </a:xfrm>
          <a:prstGeom prst="rect">
            <a:avLst/>
          </a:prstGeom>
        </p:spPr>
      </p:pic>
      <p:pic>
        <p:nvPicPr>
          <p:cNvPr id="7" name="图片 6"/>
          <p:cNvPicPr>
            <a:picLocks noChangeAspect="1"/>
          </p:cNvPicPr>
          <p:nvPr/>
        </p:nvPicPr>
        <p:blipFill>
          <a:blip r:embed="rId4"/>
          <a:stretch>
            <a:fillRect/>
          </a:stretch>
        </p:blipFill>
        <p:spPr>
          <a:xfrm>
            <a:off x="1559496" y="4005064"/>
            <a:ext cx="7546628" cy="2015103"/>
          </a:xfrm>
          <a:prstGeom prst="rect">
            <a:avLst/>
          </a:prstGeom>
        </p:spPr>
      </p:pic>
    </p:spTree>
    <p:extLst>
      <p:ext uri="{BB962C8B-B14F-4D97-AF65-F5344CB8AC3E}">
        <p14:creationId xmlns:p14="http://schemas.microsoft.com/office/powerpoint/2010/main" val="31864590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算法的具体实现</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www.cnblogs.com/zhedingbingqin/p/10457491.html</a:t>
            </a:r>
            <a:endParaRPr lang="en-US" altLang="zh-CN" dirty="0" smtClean="0"/>
          </a:p>
          <a:p>
            <a:r>
              <a:rPr lang="en-US" altLang="zh-CN" dirty="0">
                <a:hlinkClick r:id="rId3"/>
              </a:rPr>
              <a:t>https://myst729.github.io/posts/2014/a-star-pathfinding</a:t>
            </a:r>
            <a:r>
              <a:rPr lang="en-US" altLang="zh-CN" dirty="0" smtClean="0">
                <a:hlinkClick r:id="rId3"/>
              </a:rPr>
              <a:t>/</a:t>
            </a:r>
            <a:endParaRPr lang="en-US" altLang="zh-CN" dirty="0" smtClean="0"/>
          </a:p>
          <a:p>
            <a:r>
              <a:rPr lang="en-US" altLang="zh-CN" dirty="0">
                <a:hlinkClick r:id="rId4"/>
              </a:rPr>
              <a:t>http://</a:t>
            </a:r>
            <a:r>
              <a:rPr lang="en-US" altLang="zh-CN" dirty="0" smtClean="0">
                <a:hlinkClick r:id="rId4"/>
              </a:rPr>
              <a:t>www.195440.com/797</a:t>
            </a:r>
            <a:endParaRPr lang="en-US" altLang="zh-CN" dirty="0" smtClean="0"/>
          </a:p>
          <a:p>
            <a:endParaRPr lang="zh-CN" altLang="en-US" dirty="0"/>
          </a:p>
        </p:txBody>
      </p:sp>
      <p:pic>
        <p:nvPicPr>
          <p:cNvPr id="183298" name="Picture 2" descr="http://www.195440.com/wp-content/uploads/2018/02/20110526142243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34" y="3501008"/>
            <a:ext cx="3429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www.195440.com/wp-content/uploads/2018/02/20110526141239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950" y="3515296"/>
            <a:ext cx="3409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http://www.195440.com/wp-content/uploads/2018/02/20110525223821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216" y="3243262"/>
            <a:ext cx="39147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02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896661" y="240750"/>
            <a:ext cx="8686800" cy="3124200"/>
          </a:xfrm>
        </p:spPr>
        <p:txBody>
          <a:bodyPr/>
          <a:lstStyle/>
          <a:p>
            <a:pPr eaLnBrk="1" hangingPunct="1">
              <a:buFont typeface="Wingdings" panose="05000000000000000000" pitchFamily="2" charset="2"/>
              <a:buNone/>
              <a:defRPr/>
            </a:pPr>
            <a:endParaRPr kumimoji="1" lang="en-US" altLang="zh-CN" b="1" dirty="0" smtClean="0">
              <a:solidFill>
                <a:schemeClr val="tx2"/>
              </a:solidFill>
              <a:latin typeface="Times New Roman" panose="02020603050405020304" pitchFamily="18" charset="0"/>
            </a:endParaRPr>
          </a:p>
          <a:p>
            <a:pPr eaLnBrk="1" hangingPunct="1">
              <a:defRPr/>
            </a:pPr>
            <a:r>
              <a:rPr kumimoji="1" lang="zh-CN" altLang="en-US" b="1" dirty="0"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a:latin typeface="Times New Roman" panose="02020603050405020304" pitchFamily="18" charset="0"/>
              </a:rPr>
              <a:t>假设有两个图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V(G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E(G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 </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，则称</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是</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例： </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1</a:t>
            </a:r>
            <a:r>
              <a:rPr kumimoji="1" lang="zh-CN" altLang="en-US" sz="2800" b="1" dirty="0">
                <a:latin typeface="Times New Roman" panose="02020603050405020304" pitchFamily="18" charset="0"/>
              </a:rPr>
              <a:t>的一些子图：</a:t>
            </a:r>
          </a:p>
        </p:txBody>
      </p:sp>
      <p:grpSp>
        <p:nvGrpSpPr>
          <p:cNvPr id="18435" name="Group 1076"/>
          <p:cNvGrpSpPr>
            <a:grpSpLocks/>
          </p:cNvGrpSpPr>
          <p:nvPr/>
        </p:nvGrpSpPr>
        <p:grpSpPr bwMode="auto">
          <a:xfrm>
            <a:off x="5684390" y="3068639"/>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2369840" y="3409528"/>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7059166"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5231953" y="2924176"/>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算法分析</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dirty="0"/>
              <a:t>在极端情况下，当启发函数</a:t>
            </a:r>
            <a:r>
              <a:rPr lang="en-US" altLang="zh-CN" dirty="0"/>
              <a:t>h(n)</a:t>
            </a:r>
            <a:r>
              <a:rPr lang="zh-CN" altLang="en-US" dirty="0"/>
              <a:t>始终为</a:t>
            </a:r>
            <a:r>
              <a:rPr lang="en-US" altLang="zh-CN" dirty="0"/>
              <a:t>0</a:t>
            </a:r>
            <a:r>
              <a:rPr lang="zh-CN" altLang="en-US" dirty="0"/>
              <a:t>，则将由</a:t>
            </a:r>
            <a:r>
              <a:rPr lang="en-US" altLang="zh-CN" dirty="0"/>
              <a:t>g(n)</a:t>
            </a:r>
            <a:r>
              <a:rPr lang="zh-CN" altLang="en-US" dirty="0"/>
              <a:t>决定节点的优先级</a:t>
            </a:r>
            <a:r>
              <a:rPr lang="zh-CN" altLang="en-US" dirty="0" smtClean="0"/>
              <a:t>，此时</a:t>
            </a:r>
            <a:r>
              <a:rPr lang="zh-CN" altLang="en-US" dirty="0"/>
              <a:t>算法就退化成了</a:t>
            </a:r>
            <a:r>
              <a:rPr lang="en-US" altLang="zh-CN" dirty="0" err="1"/>
              <a:t>Dijkstra</a:t>
            </a:r>
            <a:r>
              <a:rPr lang="zh-CN" altLang="en-US" dirty="0"/>
              <a:t>算法</a:t>
            </a:r>
            <a:r>
              <a:rPr lang="zh-CN" altLang="en-US" dirty="0" smtClean="0"/>
              <a:t>。</a:t>
            </a:r>
            <a:endParaRPr lang="en-US" altLang="zh-CN" dirty="0" smtClean="0"/>
          </a:p>
          <a:p>
            <a:pPr>
              <a:buFont typeface="Wingdings" panose="05000000000000000000" pitchFamily="2" charset="2"/>
              <a:buChar char="l"/>
            </a:pPr>
            <a:r>
              <a:rPr lang="zh-CN" altLang="en-US" dirty="0"/>
              <a:t>当</a:t>
            </a:r>
            <a:r>
              <a:rPr lang="en-US" altLang="zh-CN" dirty="0"/>
              <a:t>g(n)=0</a:t>
            </a:r>
            <a:r>
              <a:rPr lang="zh-CN" altLang="en-US" dirty="0"/>
              <a:t>时，该算法类似于</a:t>
            </a:r>
            <a:r>
              <a:rPr lang="en-US" altLang="zh-CN" dirty="0"/>
              <a:t>DFS</a:t>
            </a:r>
            <a:r>
              <a:rPr lang="zh-CN" altLang="en-US" dirty="0"/>
              <a:t>，当</a:t>
            </a:r>
            <a:r>
              <a:rPr lang="en-US" altLang="zh-CN" dirty="0"/>
              <a:t>h(n)=0</a:t>
            </a:r>
            <a:r>
              <a:rPr lang="zh-CN" altLang="en-US" dirty="0"/>
              <a:t>时，该算法类似于</a:t>
            </a:r>
            <a:r>
              <a:rPr lang="en-US" altLang="zh-CN" dirty="0"/>
              <a:t>BFS</a:t>
            </a:r>
            <a:r>
              <a:rPr lang="zh-CN" altLang="en-US" dirty="0"/>
              <a:t>。且同时，如果</a:t>
            </a:r>
            <a:r>
              <a:rPr lang="en-US" altLang="zh-CN" dirty="0"/>
              <a:t>h(n)</a:t>
            </a:r>
            <a:r>
              <a:rPr lang="zh-CN" altLang="en-US" dirty="0"/>
              <a:t>为</a:t>
            </a:r>
            <a:r>
              <a:rPr lang="en-US" altLang="zh-CN" dirty="0"/>
              <a:t>0</a:t>
            </a:r>
            <a:r>
              <a:rPr lang="zh-CN" altLang="en-US" dirty="0"/>
              <a:t>，只需求出</a:t>
            </a:r>
            <a:r>
              <a:rPr lang="en-US" altLang="zh-CN" dirty="0"/>
              <a:t>g(n)</a:t>
            </a:r>
            <a:r>
              <a:rPr lang="zh-CN" altLang="en-US" dirty="0"/>
              <a:t>，即求出起点到任意顶点</a:t>
            </a:r>
            <a:r>
              <a:rPr lang="en-US" altLang="zh-CN" dirty="0"/>
              <a:t>n</a:t>
            </a:r>
            <a:r>
              <a:rPr lang="zh-CN" altLang="en-US" dirty="0"/>
              <a:t>的最短路径，则转化为单源最短路径问题，即</a:t>
            </a:r>
            <a:r>
              <a:rPr lang="en-US" altLang="zh-CN" dirty="0" err="1"/>
              <a:t>Dijkstra</a:t>
            </a:r>
            <a:r>
              <a:rPr lang="zh-CN" altLang="en-US" dirty="0"/>
              <a:t>算法。这一点，可以通过上面的</a:t>
            </a:r>
            <a:r>
              <a:rPr lang="en-US" altLang="zh-CN" dirty="0"/>
              <a:t>A*</a:t>
            </a:r>
            <a:r>
              <a:rPr lang="zh-CN" altLang="en-US" dirty="0"/>
              <a:t>搜索树的具体过程中将</a:t>
            </a:r>
            <a:r>
              <a:rPr lang="en-US" altLang="zh-CN" dirty="0"/>
              <a:t>h(n)</a:t>
            </a:r>
            <a:r>
              <a:rPr lang="zh-CN" altLang="en-US" dirty="0"/>
              <a:t>设为</a:t>
            </a:r>
            <a:r>
              <a:rPr lang="en-US" altLang="zh-CN" dirty="0"/>
              <a:t>0</a:t>
            </a:r>
            <a:r>
              <a:rPr lang="zh-CN" altLang="en-US" dirty="0"/>
              <a:t>或将</a:t>
            </a:r>
            <a:r>
              <a:rPr lang="en-US" altLang="zh-CN" dirty="0"/>
              <a:t>g(n)</a:t>
            </a:r>
            <a:r>
              <a:rPr lang="zh-CN" altLang="en-US" dirty="0"/>
              <a:t>设为</a:t>
            </a:r>
            <a:r>
              <a:rPr lang="en-US" altLang="zh-CN" dirty="0"/>
              <a:t>0</a:t>
            </a:r>
            <a:r>
              <a:rPr lang="zh-CN" altLang="en-US" dirty="0"/>
              <a:t>而得到</a:t>
            </a:r>
            <a:r>
              <a:rPr lang="zh-CN" altLang="en-US" dirty="0" smtClean="0"/>
              <a:t>。</a:t>
            </a:r>
            <a:endParaRPr lang="en-US" altLang="zh-CN" dirty="0" smtClean="0"/>
          </a:p>
          <a:p>
            <a:pPr>
              <a:buFont typeface="Wingdings" panose="05000000000000000000" pitchFamily="2" charset="2"/>
              <a:buChar char="l"/>
            </a:pPr>
            <a:r>
              <a:rPr lang="en-US" altLang="zh-CN" dirty="0"/>
              <a:t>A*</a:t>
            </a:r>
            <a:r>
              <a:rPr lang="zh-CN" altLang="en-US" dirty="0"/>
              <a:t>算法和</a:t>
            </a:r>
            <a:r>
              <a:rPr lang="en-US" altLang="zh-CN" dirty="0" err="1"/>
              <a:t>Dijistra</a:t>
            </a:r>
            <a:r>
              <a:rPr lang="zh-CN" altLang="en-US" dirty="0"/>
              <a:t>算法的区别在于有无估价值，</a:t>
            </a:r>
            <a:r>
              <a:rPr lang="en-US" altLang="zh-CN" dirty="0" err="1"/>
              <a:t>Dijistra</a:t>
            </a:r>
            <a:r>
              <a:rPr lang="zh-CN" altLang="en-US" dirty="0"/>
              <a:t>算法相当于</a:t>
            </a:r>
            <a:r>
              <a:rPr lang="en-US" altLang="zh-CN" dirty="0"/>
              <a:t>A*</a:t>
            </a:r>
            <a:r>
              <a:rPr lang="zh-CN" altLang="en-US" dirty="0"/>
              <a:t>算法中估价值为</a:t>
            </a:r>
            <a:r>
              <a:rPr lang="en-US" altLang="zh-CN" dirty="0"/>
              <a:t>0</a:t>
            </a:r>
            <a:r>
              <a:rPr lang="zh-CN" altLang="en-US" dirty="0"/>
              <a:t>的情况</a:t>
            </a:r>
            <a:r>
              <a:rPr lang="zh-CN" altLang="en-US" dirty="0" smtClean="0"/>
              <a:t>。</a:t>
            </a:r>
            <a:r>
              <a:rPr lang="zh-CN" altLang="en-US" dirty="0"/>
              <a:t/>
            </a:r>
            <a:br>
              <a:rPr lang="zh-CN" altLang="en-US" dirty="0"/>
            </a:br>
            <a:endParaRPr lang="zh-CN" altLang="en-US" dirty="0"/>
          </a:p>
        </p:txBody>
      </p:sp>
      <p:sp>
        <p:nvSpPr>
          <p:cNvPr id="4" name="矩形 3"/>
          <p:cNvSpPr/>
          <p:nvPr/>
        </p:nvSpPr>
        <p:spPr>
          <a:xfrm>
            <a:off x="5951984" y="6165304"/>
            <a:ext cx="6096000" cy="369332"/>
          </a:xfrm>
          <a:prstGeom prst="rect">
            <a:avLst/>
          </a:prstGeom>
        </p:spPr>
        <p:txBody>
          <a:bodyPr>
            <a:spAutoFit/>
          </a:bodyPr>
          <a:lstStyle/>
          <a:p>
            <a:r>
              <a:rPr lang="en-US" altLang="zh-CN" sz="1800" dirty="0">
                <a:hlinkClick r:id="rId2"/>
              </a:rPr>
              <a:t>https://cs.stanford.edu/people/abisee/tutorial/astar.html</a:t>
            </a:r>
            <a:endParaRPr lang="zh-CN" altLang="en-US" sz="1800" dirty="0"/>
          </a:p>
        </p:txBody>
      </p:sp>
      <p:sp>
        <p:nvSpPr>
          <p:cNvPr id="5" name="矩形 4"/>
          <p:cNvSpPr/>
          <p:nvPr/>
        </p:nvSpPr>
        <p:spPr>
          <a:xfrm>
            <a:off x="5939611" y="6516052"/>
            <a:ext cx="6288360" cy="369332"/>
          </a:xfrm>
          <a:prstGeom prst="rect">
            <a:avLst/>
          </a:prstGeom>
        </p:spPr>
        <p:txBody>
          <a:bodyPr wrap="square">
            <a:spAutoFit/>
          </a:bodyPr>
          <a:lstStyle/>
          <a:p>
            <a:r>
              <a:rPr lang="en-US" altLang="zh-CN" sz="1800" dirty="0">
                <a:hlinkClick r:id="rId3"/>
              </a:rPr>
              <a:t>https://cs.stanford.edu/people/abisee/tutorial/customize.html</a:t>
            </a:r>
            <a:endParaRPr lang="zh-CN" altLang="en-US" sz="1800" dirty="0"/>
          </a:p>
        </p:txBody>
      </p:sp>
    </p:spTree>
    <p:extLst>
      <p:ext uri="{BB962C8B-B14F-4D97-AF65-F5344CB8AC3E}">
        <p14:creationId xmlns:p14="http://schemas.microsoft.com/office/powerpoint/2010/main" val="99166287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算法与</a:t>
            </a:r>
            <a:r>
              <a:rPr lang="en-US" altLang="zh-CN" dirty="0" err="1" smtClean="0"/>
              <a:t>Dijkstra</a:t>
            </a:r>
            <a:r>
              <a:rPr lang="zh-CN" altLang="en-US" dirty="0" smtClean="0"/>
              <a:t>算法对比分析</a:t>
            </a:r>
            <a:endParaRPr lang="zh-CN" altLang="en-US" dirty="0"/>
          </a:p>
        </p:txBody>
      </p:sp>
      <p:sp>
        <p:nvSpPr>
          <p:cNvPr id="3" name="内容占位符 2"/>
          <p:cNvSpPr>
            <a:spLocks noGrp="1"/>
          </p:cNvSpPr>
          <p:nvPr>
            <p:ph idx="1"/>
          </p:nvPr>
        </p:nvSpPr>
        <p:spPr/>
        <p:txBody>
          <a:bodyPr/>
          <a:lstStyle/>
          <a:p>
            <a:pPr marL="0" indent="0">
              <a:buNone/>
            </a:pPr>
            <a:r>
              <a:rPr lang="en-US" altLang="zh-CN" dirty="0"/>
              <a:t>1.Dijkstra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a:t>。</a:t>
            </a:r>
          </a:p>
          <a:p>
            <a:pPr marL="0" indent="0">
              <a:buNone/>
            </a:pPr>
            <a:r>
              <a:rPr lang="en-US" altLang="zh-CN" dirty="0"/>
              <a:t>2.Dijkstra</a:t>
            </a:r>
            <a:r>
              <a:rPr lang="zh-CN" altLang="en-US" dirty="0"/>
              <a:t>算法建立在较为抽象的图论层面，</a:t>
            </a:r>
            <a:r>
              <a:rPr lang="en-US" altLang="zh-CN" dirty="0"/>
              <a:t>A*</a:t>
            </a:r>
            <a:r>
              <a:rPr lang="zh-CN" altLang="en-US" dirty="0"/>
              <a:t>算法可以更轻松地用在诸如游戏地图寻路中。</a:t>
            </a:r>
          </a:p>
          <a:p>
            <a:pPr marL="0" indent="0">
              <a:buNone/>
            </a:pPr>
            <a:r>
              <a:rPr lang="en-US" altLang="zh-CN" dirty="0"/>
              <a:t>3.Dijkstra</a:t>
            </a:r>
            <a:r>
              <a:rPr lang="zh-CN" altLang="en-US" dirty="0"/>
              <a:t>算法的实质是广度优先搜索，是一种发散式的搜索，所以空间复杂度和时间复杂度都比较高。对路径上的当前点，</a:t>
            </a:r>
            <a:r>
              <a:rPr lang="en-US" altLang="zh-CN" dirty="0"/>
              <a:t>A*</a:t>
            </a:r>
            <a:r>
              <a:rPr lang="zh-CN" altLang="en-US" dirty="0"/>
              <a:t>算法不但记录其到源点的代价，还计算当前点到目标点的期望代价，是一种启发式算法，也可以认为是一种深度优先的算法。</a:t>
            </a:r>
          </a:p>
          <a:p>
            <a:pPr marL="0" indent="0">
              <a:buNone/>
            </a:pPr>
            <a:r>
              <a:rPr lang="en-US" altLang="zh-CN" dirty="0"/>
              <a:t>4.</a:t>
            </a:r>
            <a:r>
              <a:rPr lang="zh-CN" altLang="en-US" dirty="0"/>
              <a:t>由第一点，当目标点很多时，</a:t>
            </a:r>
            <a:r>
              <a:rPr lang="en-US" altLang="zh-CN" dirty="0"/>
              <a:t>A*</a:t>
            </a:r>
            <a:r>
              <a:rPr lang="zh-CN" altLang="en-US" dirty="0"/>
              <a:t>算法会带入大量重复数据和复杂的估价函数，所以如果不要求获得具体路径而只比较路径长度时，</a:t>
            </a:r>
            <a:r>
              <a:rPr lang="en-US" altLang="zh-CN" dirty="0" err="1"/>
              <a:t>Dijkstra</a:t>
            </a:r>
            <a:r>
              <a:rPr lang="zh-CN" altLang="en-US" dirty="0"/>
              <a:t>算法会成为更好的选择。</a:t>
            </a:r>
          </a:p>
        </p:txBody>
      </p:sp>
    </p:spTree>
    <p:extLst>
      <p:ext uri="{BB962C8B-B14F-4D97-AF65-F5344CB8AC3E}">
        <p14:creationId xmlns:p14="http://schemas.microsoft.com/office/powerpoint/2010/main" val="157843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919536" y="836712"/>
            <a:ext cx="8239938" cy="5904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8406" y="276609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616280" y="4108903"/>
            <a:ext cx="3312368" cy="1336321"/>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加分作业</a:t>
            </a:r>
            <a:r>
              <a:rPr lang="en-US" altLang="zh-CN" sz="1800" dirty="0" smtClean="0"/>
              <a:t>3</a:t>
            </a:r>
            <a:r>
              <a:rPr lang="zh-CN" altLang="en-US" sz="1800" dirty="0" smtClean="0"/>
              <a:t>*：</a:t>
            </a:r>
            <a:r>
              <a:rPr lang="zh-CN" altLang="en-US" sz="1800" dirty="0"/>
              <a:t>画出该</a:t>
            </a:r>
            <a:r>
              <a:rPr lang="zh-CN" altLang="en-US" sz="1800" dirty="0" smtClean="0"/>
              <a:t>图基于</a:t>
            </a:r>
            <a:r>
              <a:rPr lang="en-US" altLang="zh-CN" sz="1800" dirty="0" err="1" smtClean="0"/>
              <a:t>Dijkstra</a:t>
            </a:r>
            <a:r>
              <a:rPr lang="zh-CN" altLang="en-US" sz="1800" dirty="0" smtClean="0"/>
              <a:t>和</a:t>
            </a:r>
            <a:r>
              <a:rPr lang="en-US" altLang="zh-CN" sz="1800" dirty="0" smtClean="0"/>
              <a:t>A*</a:t>
            </a:r>
            <a:r>
              <a:rPr lang="zh-CN" altLang="en-US" sz="1800" dirty="0" smtClean="0"/>
              <a:t>求解最</a:t>
            </a:r>
            <a:r>
              <a:rPr lang="zh-CN" altLang="en-US" sz="1800" dirty="0"/>
              <a:t>短路径的建立过程并对比</a:t>
            </a:r>
            <a:r>
              <a:rPr lang="zh-CN" altLang="en-US" sz="1800" dirty="0" smtClean="0"/>
              <a:t>分析（</a:t>
            </a:r>
            <a:r>
              <a:rPr lang="zh-CN" altLang="en-US" sz="1800" dirty="0"/>
              <a:t>要求写出中间</a:t>
            </a:r>
            <a:r>
              <a:rPr lang="zh-CN" altLang="en-US" sz="1800" dirty="0" smtClean="0"/>
              <a:t>数组</a:t>
            </a:r>
            <a:r>
              <a:rPr lang="en-US" altLang="zh-CN" sz="1800" dirty="0" err="1" smtClean="0"/>
              <a:t>dist</a:t>
            </a:r>
            <a:r>
              <a:rPr lang="en-US" altLang="zh-CN" sz="1800" dirty="0" smtClean="0"/>
              <a:t>/f</a:t>
            </a:r>
            <a:r>
              <a:rPr lang="zh-CN" altLang="en-US" sz="1800" dirty="0" smtClean="0"/>
              <a:t>等</a:t>
            </a:r>
            <a:r>
              <a:rPr lang="zh-CN" altLang="en-US" sz="1800" dirty="0"/>
              <a:t>的变化过程）</a:t>
            </a:r>
          </a:p>
        </p:txBody>
      </p:sp>
    </p:spTree>
    <p:extLst>
      <p:ext uri="{BB962C8B-B14F-4D97-AF65-F5344CB8AC3E}">
        <p14:creationId xmlns:p14="http://schemas.microsoft.com/office/powerpoint/2010/main" val="374255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839416" y="0"/>
            <a:ext cx="7793037" cy="779463"/>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2063552" y="1412776"/>
            <a:ext cx="7772400" cy="4114800"/>
          </a:xfrm>
        </p:spPr>
        <p:txBody>
          <a:bodyPr>
            <a:noAutofit/>
          </a:bodyPr>
          <a:lstStyle/>
          <a:p>
            <a:pPr eaLnBrk="1" hangingPunct="1">
              <a:defRPr/>
            </a:pPr>
            <a:r>
              <a:rPr kumimoji="1" lang="zh-CN" altLang="en-US" sz="3200" b="1" dirty="0" smtClean="0"/>
              <a:t>图的应用一：最小生成树问题</a:t>
            </a:r>
            <a:endParaRPr kumimoji="1" lang="en-US" altLang="zh-CN" sz="3200" b="1" dirty="0" smtClean="0"/>
          </a:p>
          <a:p>
            <a:pPr lvl="1" eaLnBrk="1" hangingPunct="1">
              <a:defRPr/>
            </a:pPr>
            <a:r>
              <a:rPr kumimoji="1" lang="en-US" altLang="zh-CN" sz="2800" b="1" dirty="0" smtClean="0"/>
              <a:t>Prim</a:t>
            </a:r>
            <a:r>
              <a:rPr kumimoji="1" lang="zh-CN" altLang="en-US" sz="2800" b="1" dirty="0" smtClean="0"/>
              <a:t>算法及其实现</a:t>
            </a:r>
            <a:endParaRPr kumimoji="1" lang="en-US" altLang="zh-CN" sz="2800" b="1" dirty="0" smtClean="0"/>
          </a:p>
          <a:p>
            <a:pPr lvl="1" eaLnBrk="1" hangingPunct="1">
              <a:defRPr/>
            </a:pPr>
            <a:r>
              <a:rPr kumimoji="1" lang="en-US" altLang="zh-CN" sz="2800" b="1" dirty="0" err="1" smtClean="0"/>
              <a:t>Kruskal</a:t>
            </a:r>
            <a:r>
              <a:rPr kumimoji="1" lang="zh-CN" altLang="en-US" sz="2800" b="1" dirty="0" smtClean="0"/>
              <a:t>算法</a:t>
            </a:r>
            <a:endParaRPr kumimoji="1" lang="en-US" altLang="zh-CN" sz="2800" b="1" dirty="0" smtClean="0"/>
          </a:p>
          <a:p>
            <a:pPr lvl="1" eaLnBrk="1" hangingPunct="1">
              <a:defRPr/>
            </a:pPr>
            <a:endParaRPr kumimoji="1" lang="en-US" altLang="zh-CN" sz="2800" b="1" dirty="0" smtClean="0"/>
          </a:p>
          <a:p>
            <a:pPr eaLnBrk="1" hangingPunct="1">
              <a:defRPr/>
            </a:pPr>
            <a:r>
              <a:rPr kumimoji="1" lang="zh-CN" altLang="en-US" sz="3200" b="1" dirty="0" smtClean="0"/>
              <a:t>图的应用二：最短路径问题</a:t>
            </a:r>
            <a:endParaRPr kumimoji="1" lang="en-US" altLang="zh-CN" sz="2800" b="1" dirty="0" smtClean="0"/>
          </a:p>
          <a:p>
            <a:pPr lvl="1" eaLnBrk="1" hangingPunct="1">
              <a:defRPr/>
            </a:pPr>
            <a:r>
              <a:rPr kumimoji="1" lang="zh-CN" altLang="en-US" sz="2800" b="1" dirty="0" smtClean="0"/>
              <a:t>单源点最短路径问题</a:t>
            </a:r>
            <a:r>
              <a:rPr kumimoji="1" lang="en-US" altLang="zh-CN" sz="2800" b="1" dirty="0" smtClean="0"/>
              <a:t/>
            </a:r>
            <a:br>
              <a:rPr kumimoji="1" lang="en-US" altLang="zh-CN" sz="2800" b="1" dirty="0" smtClean="0"/>
            </a:br>
            <a:r>
              <a:rPr kumimoji="1" lang="en-US" altLang="zh-CN" sz="2800" b="1" dirty="0" smtClean="0"/>
              <a:t>		——</a:t>
            </a:r>
            <a:r>
              <a:rPr kumimoji="1" lang="en-US" altLang="zh-CN" sz="2800" b="1" dirty="0" err="1" smtClean="0"/>
              <a:t>Dijkstra</a:t>
            </a:r>
            <a:r>
              <a:rPr kumimoji="1" lang="zh-CN" altLang="en-US" sz="2800" b="1" dirty="0" smtClean="0"/>
              <a:t>算法</a:t>
            </a:r>
            <a:r>
              <a:rPr kumimoji="1" lang="en-US" altLang="zh-CN" sz="2800" b="1" dirty="0" smtClean="0"/>
              <a:t>(O(n</a:t>
            </a:r>
            <a:r>
              <a:rPr kumimoji="1" lang="en-US" altLang="zh-CN" sz="2800" b="1" baseline="30000" dirty="0" smtClean="0"/>
              <a:t>2</a:t>
            </a:r>
            <a:r>
              <a:rPr kumimoji="1" lang="en-US" altLang="zh-CN" sz="2800" b="1" dirty="0" smtClean="0"/>
              <a:t>))</a:t>
            </a:r>
          </a:p>
          <a:p>
            <a:pPr lvl="1" eaLnBrk="1" hangingPunct="1">
              <a:defRPr/>
            </a:pPr>
            <a:r>
              <a:rPr kumimoji="1" lang="zh-CN" altLang="en-US" sz="2800" b="1" dirty="0" smtClean="0"/>
              <a:t>每一对顶点间的最短路径问题</a:t>
            </a:r>
            <a:r>
              <a:rPr kumimoji="1" lang="en-US" altLang="zh-CN" sz="2800" b="1" dirty="0"/>
              <a:t/>
            </a:r>
            <a:br>
              <a:rPr kumimoji="1" lang="en-US" altLang="zh-CN" sz="2800" b="1" dirty="0"/>
            </a:br>
            <a:r>
              <a:rPr kumimoji="1" lang="en-US" altLang="zh-CN" sz="2800" b="1" dirty="0" smtClean="0"/>
              <a:t>		——Floyd</a:t>
            </a:r>
            <a:r>
              <a:rPr kumimoji="1" lang="zh-CN" altLang="en-US" sz="2800" b="1" dirty="0" smtClean="0"/>
              <a:t>算法</a:t>
            </a:r>
            <a:r>
              <a:rPr kumimoji="1" lang="en-US" altLang="zh-CN" sz="2800" b="1" dirty="0"/>
              <a:t>(</a:t>
            </a:r>
            <a:r>
              <a:rPr kumimoji="1" lang="en-US" altLang="zh-CN" sz="2800" b="1" dirty="0" smtClean="0"/>
              <a:t>O(n</a:t>
            </a:r>
            <a:r>
              <a:rPr kumimoji="1" lang="en-US" altLang="zh-CN" sz="2800" b="1" baseline="30000" dirty="0" smtClean="0"/>
              <a:t>3</a:t>
            </a:r>
            <a:r>
              <a:rPr kumimoji="1" lang="en-US" altLang="zh-CN" sz="2800" b="1" dirty="0" smtClean="0"/>
              <a:t>))</a:t>
            </a:r>
          </a:p>
          <a:p>
            <a:pPr lvl="1" eaLnBrk="1" hangingPunct="1">
              <a:defRPr/>
            </a:pPr>
            <a:r>
              <a:rPr kumimoji="1" lang="zh-CN" altLang="en-US" sz="2800" b="1" dirty="0" smtClean="0"/>
              <a:t>两个顶点间的最短路径</a:t>
            </a:r>
            <a:endParaRPr kumimoji="1" lang="en-US" altLang="zh-CN" sz="2800" b="1" dirty="0" smtClean="0"/>
          </a:p>
          <a:p>
            <a:pPr marL="457200" lvl="1" indent="0">
              <a:buNone/>
              <a:defRPr/>
            </a:pPr>
            <a:r>
              <a:rPr kumimoji="1" lang="en-US" altLang="zh-CN" sz="2800" b="1" dirty="0"/>
              <a:t>		</a:t>
            </a:r>
            <a:r>
              <a:rPr kumimoji="1" lang="en-US" altLang="zh-CN" sz="2800" b="1" dirty="0" smtClean="0"/>
              <a:t>——A*</a:t>
            </a:r>
            <a:r>
              <a:rPr kumimoji="1" lang="zh-CN" altLang="en-US" sz="2800" b="1" dirty="0" smtClean="0"/>
              <a:t>算法</a:t>
            </a:r>
            <a:endParaRPr kumimoji="1" lang="en-US" altLang="zh-CN" sz="2800" b="1" dirty="0"/>
          </a:p>
          <a:p>
            <a:pPr lvl="1" eaLnBrk="1" hangingPunct="1">
              <a:defRPr/>
            </a:pPr>
            <a:endParaRPr kumimoji="1" lang="en-US" altLang="zh-CN" sz="2800" b="1" dirty="0"/>
          </a:p>
          <a:p>
            <a:pPr lvl="1" eaLnBrk="1" hangingPunct="1">
              <a:defRPr/>
            </a:pPr>
            <a:endParaRPr kumimoji="1" lang="en-US" altLang="zh-CN" sz="2800" b="1" dirty="0" smtClean="0"/>
          </a:p>
          <a:p>
            <a:pPr lvl="3" eaLnBrk="1" hangingPunct="1">
              <a:defRPr/>
            </a:pPr>
            <a:endParaRPr kumimoji="1" lang="en-US" altLang="zh-CN" sz="2000" b="1" dirty="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115888"/>
            <a:ext cx="7793038" cy="712787"/>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611314"/>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6672263" y="2424114"/>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8199" name="椭圆 5"/>
          <p:cNvSpPr/>
          <p:nvPr/>
        </p:nvSpPr>
        <p:spPr>
          <a:xfrm>
            <a:off x="6453188" y="5287964"/>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204807" name="TextBox 13"/>
          <p:cNvSpPr txBox="1"/>
          <p:nvPr/>
        </p:nvSpPr>
        <p:spPr>
          <a:xfrm>
            <a:off x="6539706" y="5561808"/>
            <a:ext cx="3470822"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sp>
        <p:nvSpPr>
          <p:cNvPr id="9" name="Rectangle 2"/>
          <p:cNvSpPr txBox="1">
            <a:spLocks noChangeArrowheads="1"/>
          </p:cNvSpPr>
          <p:nvPr/>
        </p:nvSpPr>
        <p:spPr bwMode="auto">
          <a:xfrm>
            <a:off x="1001684" y="55077"/>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6703096"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6696746" y="35235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46721" y="3609282"/>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46721" y="375374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1200821"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1200821" y="28345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1210346"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1200821"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2648621" y="3193357"/>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2604592" y="3228282"/>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2648620" y="4425256"/>
            <a:ext cx="259766" cy="649188"/>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511" name="Text Box 15"/>
          <p:cNvSpPr txBox="1">
            <a:spLocks noChangeArrowheads="1"/>
          </p:cNvSpPr>
          <p:nvPr/>
        </p:nvSpPr>
        <p:spPr bwMode="auto">
          <a:xfrm>
            <a:off x="2631159"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3915446"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3863752"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4531396"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4503242" y="3501009"/>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3786859" y="2542482"/>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3774158" y="2605982"/>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767433" y="3266382"/>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694409" y="4134744"/>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1853284" y="3121919"/>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1780259" y="3701357"/>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3270920"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3155033"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4313908" y="3048894"/>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4458370"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3270921"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037808"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5110833" y="3990282"/>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5182271"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6341145"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5750595"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2637509" y="3212407"/>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7328" y="5589241"/>
            <a:ext cx="7272808"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3" name="文本框 2"/>
          <p:cNvSpPr txBox="1"/>
          <p:nvPr/>
        </p:nvSpPr>
        <p:spPr>
          <a:xfrm>
            <a:off x="7320136" y="2348880"/>
            <a:ext cx="553998" cy="2916584"/>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922611" y="-26668"/>
            <a:ext cx="4957365"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1</a:t>
            </a:r>
            <a:r>
              <a:rPr lang="zh-CN" altLang="en-US" sz="4000" b="1" dirty="0">
                <a:solidFill>
                  <a:srgbClr val="0000FF"/>
                </a:solidFill>
              </a:rPr>
              <a:t>：工程建设流程图</a:t>
            </a:r>
          </a:p>
        </p:txBody>
      </p:sp>
      <p:sp>
        <p:nvSpPr>
          <p:cNvPr id="47" name="Line 31"/>
          <p:cNvSpPr>
            <a:spLocks noChangeShapeType="1"/>
          </p:cNvSpPr>
          <p:nvPr/>
        </p:nvSpPr>
        <p:spPr bwMode="auto">
          <a:xfrm flipV="1">
            <a:off x="1919536" y="4720878"/>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3298" name="Picture 2" descr="https://nimg.ws.126.net/?url=http%3A%2F%2Fdingyue.ws.126.net%2F2020%2F0203%2F93583a26j00q54ert0063c000is00nmm.jpg&amp;thumbnail=650x2147483647&amp;quality=80&amp;ty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1081185"/>
            <a:ext cx="4097167" cy="515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1564085" y="20608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1564755" y="21148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2900761" y="257202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2883967" y="260694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1633935" y="344514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1640955" y="347689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6339285" y="300064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6344717" y="30292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4953397" y="4592912"/>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4962923" y="462783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4815286" y="2170387"/>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4804842" y="220848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4834335" y="3430862"/>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4759723" y="351976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086497" y="383249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007123" y="390869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3378597" y="4684987"/>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3365898" y="4759599"/>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6331347" y="431668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6253486" y="440876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1772047" y="483103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1774305" y="488183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490935" y="3900762"/>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387748" y="395791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871935" y="258631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079897" y="3832499"/>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2176860" y="2492649"/>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2256235" y="307049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2326085" y="4316687"/>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1148161" y="4108724"/>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3502423" y="251646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3502423" y="300064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3364311" y="3140349"/>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3708797" y="4246837"/>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3985023" y="494057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5437585" y="2586312"/>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5577285" y="466276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010048" y="4386537"/>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079898" y="4316687"/>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5507435" y="3416574"/>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2326085" y="369438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2872185" y="25942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4842272" y="214022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1602185"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1779985" y="48262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495697" y="38912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6355160" y="30260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088085" y="3869012"/>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4842272"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4986735" y="46103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6355160" y="43230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3377010" y="468339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77" y="2288041"/>
            <a:ext cx="4193618" cy="3145214"/>
          </a:xfrm>
          <a:prstGeom prst="rect">
            <a:avLst/>
          </a:prstGeom>
        </p:spPr>
      </p:pic>
      <p:sp>
        <p:nvSpPr>
          <p:cNvPr id="61" name="文本框 60"/>
          <p:cNvSpPr txBox="1"/>
          <p:nvPr/>
        </p:nvSpPr>
        <p:spPr>
          <a:xfrm>
            <a:off x="335360" y="5433255"/>
            <a:ext cx="7056710"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62" name="文本框 61"/>
          <p:cNvSpPr txBox="1"/>
          <p:nvPr/>
        </p:nvSpPr>
        <p:spPr>
          <a:xfrm>
            <a:off x="7104112" y="2279453"/>
            <a:ext cx="553998" cy="3068076"/>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731664" y="-16281"/>
            <a:ext cx="4428232"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2</a:t>
            </a:r>
            <a:r>
              <a:rPr lang="zh-CN" altLang="en-US" sz="4000" b="1" dirty="0">
                <a:solidFill>
                  <a:srgbClr val="0000FF"/>
                </a:solidFill>
              </a:rPr>
              <a:t>：教学计划图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911424" y="2317376"/>
            <a:ext cx="388843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rPr>
              <a:t>教学计划</a:t>
            </a:r>
            <a:r>
              <a:rPr lang="zh-CN" altLang="en-US" sz="2800" b="1" dirty="0">
                <a:solidFill>
                  <a:srgbClr val="FF0000"/>
                </a:solidFill>
                <a:latin typeface="Times New Roman" panose="02020603050405020304" pitchFamily="18" charset="0"/>
              </a:rPr>
              <a:t>是否可行</a:t>
            </a:r>
            <a:r>
              <a:rPr lang="zh-CN" altLang="en-US" sz="2800" b="1" dirty="0">
                <a:latin typeface="Times New Roman" panose="02020603050405020304" pitchFamily="18" charset="0"/>
              </a:rPr>
              <a:t>？</a:t>
            </a:r>
            <a:endParaRPr lang="en-US" altLang="zh-CN" sz="2800" b="1" dirty="0">
              <a:latin typeface="Times New Roman" panose="02020603050405020304" pitchFamily="18" charset="0"/>
            </a:endParaRPr>
          </a:p>
          <a:p>
            <a:pPr marL="457200" indent="-457200">
              <a:buFont typeface="Wingdings" panose="05000000000000000000" pitchFamily="2" charset="2"/>
              <a:buChar char="Ø"/>
            </a:pPr>
            <a:r>
              <a:rPr lang="zh-CN" altLang="zh-CN" sz="2800" b="1" dirty="0">
                <a:latin typeface="Times New Roman" panose="02020603050405020304" pitchFamily="18" charset="0"/>
              </a:rPr>
              <a:t>学生应按</a:t>
            </a:r>
            <a:r>
              <a:rPr lang="zh-CN" altLang="en-US" sz="2800" b="1" dirty="0">
                <a:solidFill>
                  <a:srgbClr val="FF0000"/>
                </a:solidFill>
                <a:latin typeface="Times New Roman" panose="02020603050405020304" pitchFamily="18" charset="0"/>
              </a:rPr>
              <a:t>何种</a:t>
            </a:r>
            <a:r>
              <a:rPr lang="zh-CN" altLang="zh-CN" sz="2800" b="1" dirty="0">
                <a:solidFill>
                  <a:srgbClr val="FF0000"/>
                </a:solidFill>
                <a:latin typeface="Times New Roman" panose="02020603050405020304" pitchFamily="18" charset="0"/>
              </a:rPr>
              <a:t>顺序</a:t>
            </a:r>
            <a:r>
              <a:rPr lang="zh-CN" altLang="zh-CN" sz="2800" b="1" dirty="0">
                <a:latin typeface="Times New Roman" panose="02020603050405020304" pitchFamily="18" charset="0"/>
              </a:rPr>
              <a:t>学习这些课程，才能顺利地完成学业</a:t>
            </a:r>
            <a:r>
              <a:rPr lang="en-US" altLang="zh-CN" sz="2800" b="1" dirty="0">
                <a:latin typeface="Times New Roman" panose="02020603050405020304" pitchFamily="18" charset="0"/>
              </a:rPr>
              <a:t>?</a:t>
            </a:r>
          </a:p>
        </p:txBody>
      </p:sp>
      <p:sp>
        <p:nvSpPr>
          <p:cNvPr id="771126" name="Rectangle 54"/>
          <p:cNvSpPr>
            <a:spLocks noChangeArrowheads="1"/>
          </p:cNvSpPr>
          <p:nvPr/>
        </p:nvSpPr>
        <p:spPr bwMode="auto">
          <a:xfrm>
            <a:off x="674218" y="0"/>
            <a:ext cx="2757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dirty="0">
                <a:solidFill>
                  <a:srgbClr val="0000FF"/>
                </a:solidFill>
                <a:latin typeface="+mj-ea"/>
                <a:ea typeface="+mj-ea"/>
              </a:rPr>
              <a:t>问题的提出</a:t>
            </a:r>
          </a:p>
        </p:txBody>
      </p:sp>
      <p:graphicFrame>
        <p:nvGraphicFramePr>
          <p:cNvPr id="28" name="Group 75"/>
          <p:cNvGraphicFramePr>
            <a:graphicFrameLocks/>
          </p:cNvGraphicFramePr>
          <p:nvPr>
            <p:extLst/>
          </p:nvPr>
        </p:nvGraphicFramePr>
        <p:xfrm>
          <a:off x="5231904" y="1563954"/>
          <a:ext cx="5400600" cy="4457335"/>
        </p:xfrm>
        <a:graphic>
          <a:graphicData uri="http://schemas.openxmlformats.org/drawingml/2006/table">
            <a:tbl>
              <a:tblPr/>
              <a:tblGrid>
                <a:gridCol w="1092962"/>
                <a:gridCol w="2608663"/>
                <a:gridCol w="1698975"/>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14908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199456" y="1196752"/>
            <a:ext cx="9220324" cy="4480148"/>
          </a:xfrm>
        </p:spPr>
        <p:txBody>
          <a:bodyPr>
            <a:normAutofit/>
          </a:bodyPr>
          <a:lstStyle/>
          <a:p>
            <a:pPr lvl="1"/>
            <a:r>
              <a:rPr lang="zh-CN" altLang="en-US" sz="2800" dirty="0"/>
              <a:t>教学计划制定问题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表示活动</a:t>
            </a:r>
            <a:r>
              <a:rPr lang="en-US" altLang="zh-CN" sz="2400" dirty="0"/>
              <a:t>/</a:t>
            </a:r>
            <a:r>
              <a:rPr lang="zh-CN" altLang="en-US" sz="2400" dirty="0"/>
              <a:t>子工程；</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表示先决条件，活动</a:t>
            </a:r>
            <a:r>
              <a:rPr lang="en-US" altLang="zh-CN" sz="2400" dirty="0"/>
              <a:t>V</a:t>
            </a:r>
            <a:r>
              <a:rPr lang="en-US" altLang="zh-CN" sz="2400" baseline="-25000" dirty="0"/>
              <a:t>i</a:t>
            </a:r>
            <a:r>
              <a:rPr lang="en-US" altLang="zh-CN" sz="2400" dirty="0"/>
              <a:t> </a:t>
            </a:r>
            <a:r>
              <a:rPr lang="zh-CN" altLang="en-US" sz="2400" dirty="0"/>
              <a:t>先于活动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None/>
            </a:pPr>
            <a:r>
              <a:rPr lang="zh-CN" altLang="zh-CN" sz="2400" dirty="0">
                <a:solidFill>
                  <a:srgbClr val="FF0000"/>
                </a:solidFill>
              </a:rPr>
              <a:t>按</a:t>
            </a:r>
            <a:r>
              <a:rPr lang="zh-CN" altLang="en-US" sz="2400" dirty="0">
                <a:solidFill>
                  <a:srgbClr val="FF0000"/>
                </a:solidFill>
              </a:rPr>
              <a:t>何种</a:t>
            </a:r>
            <a:r>
              <a:rPr lang="zh-CN" altLang="zh-CN" sz="2400" dirty="0">
                <a:solidFill>
                  <a:srgbClr val="FF0000"/>
                </a:solidFill>
              </a:rPr>
              <a:t>顺序学习</a:t>
            </a:r>
            <a:r>
              <a:rPr lang="zh-CN" altLang="en-US" sz="2400" dirty="0">
                <a:solidFill>
                  <a:srgbClr val="FF0000"/>
                </a:solidFill>
              </a:rPr>
              <a:t>所有</a:t>
            </a:r>
            <a:r>
              <a:rPr lang="zh-CN" altLang="zh-CN" sz="2400" dirty="0">
                <a:solidFill>
                  <a:srgbClr val="FF0000"/>
                </a:solidFill>
              </a:rPr>
              <a:t>课程才能无矛盾、顺利地完成学业</a:t>
            </a:r>
            <a:r>
              <a:rPr lang="zh-CN" altLang="en-US" sz="2400" dirty="0">
                <a:solidFill>
                  <a:srgbClr val="FF0000"/>
                </a:solidFill>
              </a:rPr>
              <a:t>？</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grpSp>
        <p:nvGrpSpPr>
          <p:cNvPr id="7" name="Group 34"/>
          <p:cNvGrpSpPr>
            <a:grpSpLocks/>
          </p:cNvGrpSpPr>
          <p:nvPr/>
        </p:nvGrpSpPr>
        <p:grpSpPr bwMode="auto">
          <a:xfrm>
            <a:off x="7428572" y="4884813"/>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a:solidFill>
                    <a:srgbClr val="0A0A0E"/>
                  </a:solidFill>
                  <a:ea typeface="黑体" panose="02010609060101010101" pitchFamily="49" charset="-122"/>
                </a:rPr>
                <a:t>程序设计基础</a:t>
              </a: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1989310" y="4957166"/>
          <a:ext cx="3674642" cy="1439815"/>
        </p:xfrm>
        <a:graphic>
          <a:graphicData uri="http://schemas.openxmlformats.org/drawingml/2006/table">
            <a:tbl>
              <a:tblPr/>
              <a:tblGrid>
                <a:gridCol w="1003854"/>
                <a:gridCol w="1471990"/>
                <a:gridCol w="1198798"/>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212976"/>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1" y="3789040"/>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拓扑排序问题</a:t>
            </a:r>
          </a:p>
        </p:txBody>
      </p:sp>
      <p:sp>
        <p:nvSpPr>
          <p:cNvPr id="31" name="Line 18"/>
          <p:cNvSpPr>
            <a:spLocks noChangeShapeType="1"/>
          </p:cNvSpPr>
          <p:nvPr/>
        </p:nvSpPr>
        <p:spPr bwMode="auto">
          <a:xfrm>
            <a:off x="8142312" y="179377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57775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55679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Tree>
    <p:extLst>
      <p:ext uri="{BB962C8B-B14F-4D97-AF65-F5344CB8AC3E}">
        <p14:creationId xmlns:p14="http://schemas.microsoft.com/office/powerpoint/2010/main" val="29821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178714" y="915153"/>
            <a:ext cx="4724400" cy="649288"/>
          </a:xfrm>
        </p:spPr>
        <p:txBody>
          <a:bodyPr/>
          <a:lstStyle/>
          <a:p>
            <a:pPr eaLnBrk="1" hangingPunct="1">
              <a:buFont typeface="Wingdings" panose="05000000000000000000" pitchFamily="2" charset="2"/>
              <a:buNone/>
              <a:defRPr/>
            </a:pP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2</a:t>
            </a:r>
            <a:r>
              <a:rPr kumimoji="1" lang="zh-CN" altLang="en-US" sz="2800" b="1" dirty="0">
                <a:latin typeface="Times New Roman" panose="02020603050405020304" pitchFamily="18" charset="0"/>
              </a:rPr>
              <a:t>的一些子图：</a:t>
            </a:r>
            <a:endParaRPr kumimoji="1" lang="zh-CN" altLang="en-US" sz="2800" b="1" dirty="0"/>
          </a:p>
        </p:txBody>
      </p:sp>
      <p:grpSp>
        <p:nvGrpSpPr>
          <p:cNvPr id="19459" name="Group 4"/>
          <p:cNvGrpSpPr>
            <a:grpSpLocks/>
          </p:cNvGrpSpPr>
          <p:nvPr/>
        </p:nvGrpSpPr>
        <p:grpSpPr bwMode="auto">
          <a:xfrm>
            <a:off x="1828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5009108"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5232401"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666876"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512762" y="44624"/>
            <a:ext cx="7793038" cy="647700"/>
          </a:xfrm>
        </p:spPr>
        <p:txBody>
          <a:bodyPr>
            <a:normAutofit fontScale="90000"/>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1055440" y="1340768"/>
            <a:ext cx="10513168" cy="4114800"/>
          </a:xfrm>
        </p:spPr>
        <p:txBody>
          <a:bodyPr>
            <a:prstTxWarp prst="textNoShape">
              <a:avLst/>
            </a:prstTxWarp>
            <a:noAutofit/>
          </a:bodyPr>
          <a:lstStyle/>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拓扑排序：先决条件问题</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a:t>
            </a:r>
            <a:r>
              <a:rPr lang="en-US" altLang="zh-CN" b="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opological order</a:t>
            </a:r>
            <a:r>
              <a:rPr lang="en-US" altLang="zh-CN" b="1" dirty="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有向无环图</a:t>
            </a:r>
            <a:r>
              <a:rPr lang="en-US" altLang="zh-CN" b="1" dirty="0">
                <a:latin typeface="Times New Roman" panose="02020603050405020304" pitchFamily="18" charset="0"/>
                <a:cs typeface="Times New Roman" panose="02020603050405020304" pitchFamily="18" charset="0"/>
              </a:rPr>
              <a:t>G=(V, E)</a:t>
            </a:r>
            <a:r>
              <a:rPr lang="zh-CN" altLang="en-US" b="1" dirty="0">
                <a:latin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b="1" dirty="0">
                <a:latin typeface="Times New Roman" panose="02020603050405020304" pitchFamily="18" charset="0"/>
                <a:cs typeface="Times New Roman" panose="02020603050405020304" pitchFamily="18" charset="0"/>
              </a:rPr>
              <a:t>若在有向无环图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中从顶点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有一条路径，则在序列中顶点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必在顶点</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则该线性序列可称作一个</a:t>
            </a:r>
            <a:r>
              <a:rPr lang="zh-CN" altLang="en-US" b="1" dirty="0">
                <a:solidFill>
                  <a:schemeClr val="hlink"/>
                </a:solidFill>
                <a:latin typeface="Times New Roman" panose="02020603050405020304" pitchFamily="18" charset="0"/>
                <a:cs typeface="Times New Roman" panose="02020603050405020304" pitchFamily="18" charset="0"/>
              </a:rPr>
              <a:t>拓扑序列</a:t>
            </a:r>
            <a:r>
              <a:rPr lang="zh-CN" altLang="en-US" b="1" dirty="0" smtClean="0">
                <a:solidFill>
                  <a:schemeClr val="hlink"/>
                </a:solidFill>
                <a:latin typeface="Times New Roman" panose="02020603050405020304" pitchFamily="18" charset="0"/>
              </a:rPr>
              <a:t>。</a:t>
            </a:r>
            <a:endParaRPr lang="en-US" altLang="zh-CN" b="1" dirty="0" smtClean="0">
              <a:solidFill>
                <a:schemeClr val="hlink"/>
              </a:solidFill>
              <a:latin typeface="Times New Roman" panose="02020603050405020304" pitchFamily="18" charset="0"/>
            </a:endParaRPr>
          </a:p>
          <a:p>
            <a:pPr lvl="1" eaLnBrk="1" hangingPunct="1">
              <a:lnSpc>
                <a:spcPct val="80000"/>
              </a:lnSpc>
              <a:buFont typeface="Wingdings" panose="05000000000000000000" pitchFamily="2" charset="2"/>
              <a:buNone/>
              <a:defRPr/>
            </a:pPr>
            <a:endParaRPr lang="zh-CN" altLang="en-US" b="1" dirty="0">
              <a:solidFill>
                <a:schemeClr val="hlink"/>
              </a:solidFill>
              <a:latin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任何有向无环图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767408" y="277341"/>
            <a:ext cx="396594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343472" y="1190556"/>
            <a:ext cx="972108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网中不能出现</a:t>
            </a:r>
            <a:r>
              <a:rPr lang="zh-CN" altLang="en-US" sz="2800" b="1" dirty="0">
                <a:solidFill>
                  <a:srgbClr val="FF0000"/>
                </a:solidFill>
                <a:latin typeface="Times New Roman" panose="02020603050405020304" pitchFamily="18" charset="0"/>
                <a:ea typeface="楷体_GB2312" pitchFamily="49" charset="-122"/>
              </a:rPr>
              <a:t>回路</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a:t>
            </a: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6350236" y="4077073"/>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7832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6612000" y="4725339"/>
            <a:ext cx="2699876" cy="1774682"/>
            <a:chOff x="1008" y="672"/>
            <a:chExt cx="1920" cy="1437"/>
          </a:xfrm>
        </p:grpSpPr>
        <p:sp>
          <p:nvSpPr>
            <p:cNvPr id="11"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2540541" y="4709467"/>
            <a:ext cx="2699876" cy="1774682"/>
            <a:chOff x="1008" y="672"/>
            <a:chExt cx="1920" cy="1437"/>
          </a:xfrm>
        </p:grpSpPr>
        <p:sp>
          <p:nvSpPr>
            <p:cNvPr id="24"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9102934" y="4149776"/>
            <a:ext cx="1745594" cy="830997"/>
          </a:xfrm>
          <a:prstGeom prst="rect">
            <a:avLst/>
          </a:prstGeom>
        </p:spPr>
        <p:txBody>
          <a:bodyPr wrap="square">
            <a:spAutoFit/>
          </a:bodyPr>
          <a:lstStyle/>
          <a:p>
            <a:pPr algn="ctr"/>
            <a:r>
              <a:rPr lang="zh-CN" altLang="en-US" b="1" i="1" dirty="0">
                <a:solidFill>
                  <a:srgbClr val="FF3300"/>
                </a:solidFill>
                <a:ea typeface="黑体" panose="02010609060101010101" pitchFamily="49" charset="-122"/>
              </a:rPr>
              <a:t>回路：工程不可行！</a:t>
            </a: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2603612" y="908720"/>
          <a:ext cx="7272808" cy="5251780"/>
        </p:xfrm>
        <a:graphic>
          <a:graphicData uri="http://schemas.openxmlformats.org/drawingml/2006/table">
            <a:tbl>
              <a:tblPr/>
              <a:tblGrid>
                <a:gridCol w="1471857"/>
                <a:gridCol w="3512998"/>
                <a:gridCol w="2287953"/>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bl>
          </a:graphicData>
        </a:graphic>
      </p:graphicFrame>
      <p:sp>
        <p:nvSpPr>
          <p:cNvPr id="244812" name="Oval 76"/>
          <p:cNvSpPr>
            <a:spLocks noChangeArrowheads="1"/>
          </p:cNvSpPr>
          <p:nvPr/>
        </p:nvSpPr>
        <p:spPr bwMode="auto">
          <a:xfrm>
            <a:off x="2423344" y="257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2351584" y="2564905"/>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2423344" y="40851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2351584" y="4077073"/>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4223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4151784" y="134076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4655369" y="20690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4583832" y="206084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4944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4872484" y="3543400"/>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4079107"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4007472" y="4437113"/>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3720332"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3575721" y="5343600"/>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6312719" y="27897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6240016" y="278092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2783707" y="16372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2783707"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2783707" y="27897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2783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2783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2783706" y="43010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2783707"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4439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5015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7104882"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7032105" y="13499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6455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6384032" y="5165567"/>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4583931" y="14928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4079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8832082"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8760297" y="24294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8832106" y="4157132"/>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8760297" y="4157132"/>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6600056" y="17087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7463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6671495" y="26453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6671495"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6815957"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041012" y="35566"/>
            <a:ext cx="332854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AOV</a:t>
            </a:r>
            <a:r>
              <a:rPr lang="zh-CN" altLang="en-US" b="1" dirty="0">
                <a:solidFill>
                  <a:srgbClr val="0000FF"/>
                </a:solidFill>
              </a:rPr>
              <a:t>网的构造</a:t>
            </a:r>
          </a:p>
        </p:txBody>
      </p:sp>
      <p:sp>
        <p:nvSpPr>
          <p:cNvPr id="47" name="Text Box 49"/>
          <p:cNvSpPr txBox="1">
            <a:spLocks noChangeArrowheads="1"/>
          </p:cNvSpPr>
          <p:nvPr/>
        </p:nvSpPr>
        <p:spPr bwMode="auto">
          <a:xfrm>
            <a:off x="2855640" y="6125235"/>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rPr>
              <a:t>教学计划是否合理？学生应按何种顺序学习这些课程？</a:t>
            </a: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7" y="5878315"/>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135560" y="1484785"/>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，使得每个活动的所有前驱活动都排在该活动的前面；</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各活动</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子工程可按拓扑序列的次序进行安排。</a:t>
            </a:r>
            <a:endParaRPr kumimoji="1" lang="en-US" altLang="zh-CN" sz="2400" b="1" dirty="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构造拓扑序列的过程</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拓扑排序；</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a:solidFill>
                  <a:srgbClr val="FF0000"/>
                </a:solidFill>
                <a:latin typeface="黑体" panose="02010609060101010101" pitchFamily="49" charset="-122"/>
                <a:ea typeface="黑体" panose="02010609060101010101" pitchFamily="49" charset="-122"/>
              </a:rPr>
              <a:t>AOV</a:t>
            </a:r>
            <a:r>
              <a:rPr kumimoji="1" lang="zh-CN" altLang="en-US" sz="2400" b="1" dirty="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127448"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拓扑排序</a:t>
            </a:r>
          </a:p>
        </p:txBody>
      </p:sp>
      <p:grpSp>
        <p:nvGrpSpPr>
          <p:cNvPr id="4" name="Group 34"/>
          <p:cNvGrpSpPr>
            <a:grpSpLocks/>
          </p:cNvGrpSpPr>
          <p:nvPr/>
        </p:nvGrpSpPr>
        <p:grpSpPr bwMode="auto">
          <a:xfrm>
            <a:off x="7896200" y="4504832"/>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7536160" y="6042774"/>
            <a:ext cx="3089770" cy="338554"/>
          </a:xfrm>
          <a:prstGeom prst="rect">
            <a:avLst/>
          </a:prstGeom>
          <a:noFill/>
        </p:spPr>
        <p:txBody>
          <a:bodyPr wrap="square" rtlCol="0">
            <a:spAutoFit/>
          </a:bodyPr>
          <a:lstStyle/>
          <a:p>
            <a:r>
              <a:rPr lang="zh-CN" altLang="en-US" sz="1600" dirty="0">
                <a:solidFill>
                  <a:srgbClr val="0000CC"/>
                </a:solidFill>
              </a:rPr>
              <a:t>程序设计</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离散数学</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890155" y="56138"/>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a:t>
            </a:r>
          </a:p>
        </p:txBody>
      </p:sp>
      <p:sp>
        <p:nvSpPr>
          <p:cNvPr id="4" name="文本框 3"/>
          <p:cNvSpPr txBox="1"/>
          <p:nvPr/>
        </p:nvSpPr>
        <p:spPr>
          <a:xfrm>
            <a:off x="3359871" y="1484785"/>
            <a:ext cx="4896544" cy="461665"/>
          </a:xfrm>
          <a:prstGeom prst="rect">
            <a:avLst/>
          </a:prstGeom>
          <a:noFill/>
          <a:ln>
            <a:solidFill>
              <a:schemeClr val="tx1"/>
            </a:solidFill>
          </a:ln>
        </p:spPr>
        <p:txBody>
          <a:bodyPr wrap="square" rtlCol="0">
            <a:spAutoFit/>
          </a:bodyPr>
          <a:lstStyle/>
          <a:p>
            <a:pPr algn="ctr"/>
            <a:r>
              <a:rPr lang="zh-CN" altLang="en-US" dirty="0">
                <a:latin typeface="+mn-ea"/>
                <a:ea typeface="+mn-ea"/>
              </a:rPr>
              <a:t>任选一个</a:t>
            </a:r>
            <a:r>
              <a:rPr lang="zh-CN" altLang="en-US" dirty="0">
                <a:solidFill>
                  <a:srgbClr val="0000CC"/>
                </a:solidFill>
                <a:latin typeface="+mn-ea"/>
                <a:ea typeface="+mn-ea"/>
              </a:rPr>
              <a:t>无前驱的顶点</a:t>
            </a:r>
            <a:r>
              <a:rPr lang="zh-CN" altLang="en-US" dirty="0">
                <a:latin typeface="+mn-ea"/>
                <a:ea typeface="+mn-ea"/>
              </a:rPr>
              <a:t>并输出</a:t>
            </a:r>
          </a:p>
        </p:txBody>
      </p:sp>
      <p:sp>
        <p:nvSpPr>
          <p:cNvPr id="9" name="文本框 8"/>
          <p:cNvSpPr txBox="1"/>
          <p:nvPr/>
        </p:nvSpPr>
        <p:spPr>
          <a:xfrm>
            <a:off x="2855815" y="2348881"/>
            <a:ext cx="5904656" cy="461665"/>
          </a:xfrm>
          <a:prstGeom prst="rect">
            <a:avLst/>
          </a:prstGeom>
          <a:noFill/>
          <a:ln>
            <a:solidFill>
              <a:schemeClr val="tx1"/>
            </a:solidFill>
          </a:ln>
        </p:spPr>
        <p:txBody>
          <a:bodyPr wrap="square" rtlCol="0">
            <a:spAutoFit/>
          </a:bodyPr>
          <a:lstStyle/>
          <a:p>
            <a:pPr algn="ctr"/>
            <a:r>
              <a:rPr lang="zh-CN" altLang="en-US" dirty="0">
                <a:solidFill>
                  <a:srgbClr val="0000CC"/>
                </a:solidFill>
                <a:latin typeface="+mn-ea"/>
                <a:ea typeface="+mn-ea"/>
              </a:rPr>
              <a:t>删除</a:t>
            </a:r>
            <a:r>
              <a:rPr lang="zh-CN" altLang="en-US" dirty="0">
                <a:latin typeface="+mn-ea"/>
                <a:ea typeface="+mn-ea"/>
              </a:rPr>
              <a:t>该顶点以及以该顶点为起点的所有边</a:t>
            </a:r>
          </a:p>
        </p:txBody>
      </p:sp>
      <p:sp>
        <p:nvSpPr>
          <p:cNvPr id="10" name="流程图: 决策 9"/>
          <p:cNvSpPr/>
          <p:nvPr/>
        </p:nvSpPr>
        <p:spPr>
          <a:xfrm>
            <a:off x="3791919"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CC"/>
                </a:solidFill>
                <a:latin typeface="+mn-ea"/>
              </a:rPr>
              <a:t>所有顶点</a:t>
            </a:r>
            <a:r>
              <a:rPr lang="zh-CN" altLang="en-US" dirty="0">
                <a:solidFill>
                  <a:schemeClr val="tx1"/>
                </a:solidFill>
                <a:latin typeface="+mn-ea"/>
              </a:rPr>
              <a:t>是否已输出？</a:t>
            </a:r>
          </a:p>
        </p:txBody>
      </p:sp>
      <p:sp>
        <p:nvSpPr>
          <p:cNvPr id="18" name="流程图: 决策 17"/>
          <p:cNvSpPr/>
          <p:nvPr/>
        </p:nvSpPr>
        <p:spPr>
          <a:xfrm>
            <a:off x="3791919"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是否还有无前驱的节点？</a:t>
            </a:r>
          </a:p>
        </p:txBody>
      </p:sp>
      <p:cxnSp>
        <p:nvCxnSpPr>
          <p:cNvPr id="19" name="直接箭头连接符 18"/>
          <p:cNvCxnSpPr/>
          <p:nvPr/>
        </p:nvCxnSpPr>
        <p:spPr>
          <a:xfrm>
            <a:off x="5808143"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2495775"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8976320" y="3284985"/>
            <a:ext cx="1440160" cy="830997"/>
          </a:xfrm>
          <a:prstGeom prst="rect">
            <a:avLst/>
          </a:prstGeom>
          <a:noFill/>
          <a:ln>
            <a:solidFill>
              <a:schemeClr val="tx1"/>
            </a:solidFill>
          </a:ln>
        </p:spPr>
        <p:txBody>
          <a:bodyPr wrap="square" rtlCol="0">
            <a:spAutoFit/>
          </a:bodyPr>
          <a:lstStyle/>
          <a:p>
            <a:pPr algn="ctr"/>
            <a:r>
              <a:rPr lang="zh-CN" altLang="en-US" dirty="0">
                <a:solidFill>
                  <a:srgbClr val="00B050"/>
                </a:solidFill>
                <a:latin typeface="+mn-ea"/>
                <a:ea typeface="+mn-ea"/>
              </a:rPr>
              <a:t>拓扑排序完成</a:t>
            </a:r>
          </a:p>
        </p:txBody>
      </p:sp>
      <p:sp>
        <p:nvSpPr>
          <p:cNvPr id="773136" name="文本框 773135"/>
          <p:cNvSpPr txBox="1"/>
          <p:nvPr/>
        </p:nvSpPr>
        <p:spPr>
          <a:xfrm>
            <a:off x="5879976" y="4149081"/>
            <a:ext cx="648072" cy="461665"/>
          </a:xfrm>
          <a:prstGeom prst="rect">
            <a:avLst/>
          </a:prstGeom>
          <a:noFill/>
        </p:spPr>
        <p:txBody>
          <a:bodyPr wrap="square" rtlCol="0">
            <a:spAutoFit/>
          </a:bodyPr>
          <a:lstStyle/>
          <a:p>
            <a:pPr algn="ctr"/>
            <a:r>
              <a:rPr lang="zh-CN" altLang="en-US" dirty="0">
                <a:latin typeface="+mn-ea"/>
                <a:ea typeface="+mn-ea"/>
              </a:rPr>
              <a:t>否</a:t>
            </a:r>
          </a:p>
        </p:txBody>
      </p:sp>
      <p:sp>
        <p:nvSpPr>
          <p:cNvPr id="773137" name="文本框 773136"/>
          <p:cNvSpPr txBox="1"/>
          <p:nvPr/>
        </p:nvSpPr>
        <p:spPr>
          <a:xfrm>
            <a:off x="8112224" y="3255368"/>
            <a:ext cx="504056" cy="461665"/>
          </a:xfrm>
          <a:prstGeom prst="rect">
            <a:avLst/>
          </a:prstGeom>
          <a:noFill/>
        </p:spPr>
        <p:txBody>
          <a:bodyPr wrap="square" rtlCol="0">
            <a:spAutoFit/>
          </a:bodyPr>
          <a:lstStyle/>
          <a:p>
            <a:pPr algn="ctr"/>
            <a:r>
              <a:rPr lang="zh-CN" altLang="en-US" dirty="0">
                <a:latin typeface="+mn-ea"/>
                <a:ea typeface="+mn-ea"/>
              </a:rPr>
              <a:t>是</a:t>
            </a:r>
          </a:p>
        </p:txBody>
      </p:sp>
      <p:sp>
        <p:nvSpPr>
          <p:cNvPr id="51" name="文本框 50"/>
          <p:cNvSpPr txBox="1"/>
          <p:nvPr/>
        </p:nvSpPr>
        <p:spPr>
          <a:xfrm>
            <a:off x="5879976" y="5660046"/>
            <a:ext cx="504056" cy="461665"/>
          </a:xfrm>
          <a:prstGeom prst="rect">
            <a:avLst/>
          </a:prstGeom>
          <a:noFill/>
        </p:spPr>
        <p:txBody>
          <a:bodyPr wrap="square" rtlCol="0">
            <a:spAutoFit/>
          </a:bodyPr>
          <a:lstStyle/>
          <a:p>
            <a:pPr algn="ctr"/>
            <a:r>
              <a:rPr lang="zh-CN" altLang="en-US" dirty="0">
                <a:latin typeface="+mn-ea"/>
                <a:ea typeface="+mn-ea"/>
              </a:rPr>
              <a:t>否</a:t>
            </a:r>
          </a:p>
        </p:txBody>
      </p:sp>
      <p:sp>
        <p:nvSpPr>
          <p:cNvPr id="52" name="文本框 51"/>
          <p:cNvSpPr txBox="1"/>
          <p:nvPr/>
        </p:nvSpPr>
        <p:spPr>
          <a:xfrm>
            <a:off x="2855815" y="4695528"/>
            <a:ext cx="648072" cy="461665"/>
          </a:xfrm>
          <a:prstGeom prst="rect">
            <a:avLst/>
          </a:prstGeom>
          <a:noFill/>
        </p:spPr>
        <p:txBody>
          <a:bodyPr wrap="square" rtlCol="0">
            <a:spAutoFit/>
          </a:bodyPr>
          <a:lstStyle/>
          <a:p>
            <a:pPr algn="ctr"/>
            <a:r>
              <a:rPr lang="zh-CN" altLang="en-US" dirty="0">
                <a:latin typeface="+mn-ea"/>
                <a:ea typeface="+mn-ea"/>
              </a:rPr>
              <a:t>是</a:t>
            </a:r>
          </a:p>
        </p:txBody>
      </p:sp>
      <p:cxnSp>
        <p:nvCxnSpPr>
          <p:cNvPr id="11" name="直接连接符 10"/>
          <p:cNvCxnSpPr>
            <a:stCxn id="18" idx="1"/>
          </p:cNvCxnSpPr>
          <p:nvPr/>
        </p:nvCxnSpPr>
        <p:spPr>
          <a:xfrm flipH="1" flipV="1">
            <a:off x="2495601"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2495601" y="1719394"/>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5304087" y="663080"/>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begin</a:t>
            </a:r>
            <a:endParaRPr lang="zh-CN" altLang="en-US" dirty="0">
              <a:latin typeface="+mn-ea"/>
              <a:ea typeface="+mn-ea"/>
            </a:endParaRPr>
          </a:p>
        </p:txBody>
      </p:sp>
      <p:sp>
        <p:nvSpPr>
          <p:cNvPr id="39" name="文本框 38"/>
          <p:cNvSpPr txBox="1"/>
          <p:nvPr/>
        </p:nvSpPr>
        <p:spPr>
          <a:xfrm>
            <a:off x="9192344" y="6135688"/>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end</a:t>
            </a:r>
            <a:endParaRPr lang="zh-CN" altLang="en-US" dirty="0">
              <a:latin typeface="+mn-ea"/>
              <a:ea typeface="+mn-ea"/>
            </a:endParaRPr>
          </a:p>
        </p:txBody>
      </p:sp>
      <p:cxnSp>
        <p:nvCxnSpPr>
          <p:cNvPr id="41" name="直接箭头连接符 40"/>
          <p:cNvCxnSpPr/>
          <p:nvPr/>
        </p:nvCxnSpPr>
        <p:spPr>
          <a:xfrm>
            <a:off x="5808143"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5808143"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5808143"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5808143"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4007768" y="6135688"/>
            <a:ext cx="3600400" cy="461665"/>
          </a:xfrm>
          <a:prstGeom prst="rect">
            <a:avLst/>
          </a:prstGeom>
          <a:noFill/>
          <a:ln>
            <a:solidFill>
              <a:schemeClr val="tx1"/>
            </a:solidFill>
          </a:ln>
        </p:spPr>
        <p:txBody>
          <a:bodyPr wrap="square" rtlCol="0">
            <a:spAutoFit/>
          </a:bodyPr>
          <a:lstStyle/>
          <a:p>
            <a:pPr algn="ctr"/>
            <a:r>
              <a:rPr lang="zh-CN" altLang="en-US" dirty="0">
                <a:solidFill>
                  <a:srgbClr val="FF0000"/>
                </a:solidFill>
                <a:latin typeface="+mn-ea"/>
                <a:ea typeface="+mn-ea"/>
              </a:rPr>
              <a:t>存在回路，拓扑排序结束</a:t>
            </a:r>
          </a:p>
        </p:txBody>
      </p:sp>
      <p:cxnSp>
        <p:nvCxnSpPr>
          <p:cNvPr id="49" name="直接箭头连接符 48"/>
          <p:cNvCxnSpPr/>
          <p:nvPr/>
        </p:nvCxnSpPr>
        <p:spPr>
          <a:xfrm flipV="1">
            <a:off x="7680176" y="6366520"/>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7824368"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9696400" y="4115982"/>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9870835" y="692322"/>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8616245" y="15007"/>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8650554" y="35500"/>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8482436" y="903713"/>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9389356" y="377392"/>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9292146" y="1038528"/>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8456133" y="89508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9828521" y="688007"/>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8925031" y="532700"/>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9886967" y="721939"/>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8632377" y="4462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8666686" y="65117"/>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8498568" y="933330"/>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9308278" y="1068145"/>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8472265" y="924701"/>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9844653" y="717624"/>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8941163" y="562317"/>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9449428" y="371814"/>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2711624" y="24925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2711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2711624" y="400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2711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4511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4511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4943649" y="19877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4943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5232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5159549"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4367387"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4295949"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4008612"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3935587"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6600999" y="27084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6600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3071987" y="15559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3071987"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3071987" y="27084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3071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3071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3071986" y="42197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3071987"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4727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5304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7393162"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7393162"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6743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6743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4872211" y="14115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4367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9120362"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9120362"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9120362" y="4292824"/>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9120362"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6888336" y="16274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7751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6959775" y="25640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6959774" y="2995837"/>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7104237"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3792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a:t>
            </a:r>
          </a:p>
        </p:txBody>
      </p:sp>
      <p:sp>
        <p:nvSpPr>
          <p:cNvPr id="251953" name="Text Box 49"/>
          <p:cNvSpPr txBox="1">
            <a:spLocks noChangeArrowheads="1"/>
          </p:cNvSpPr>
          <p:nvPr/>
        </p:nvSpPr>
        <p:spPr bwMode="auto">
          <a:xfrm>
            <a:off x="1847851" y="5876926"/>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4224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c2</a:t>
            </a:r>
          </a:p>
        </p:txBody>
      </p:sp>
      <p:sp>
        <p:nvSpPr>
          <p:cNvPr id="251955" name="Text Box 51"/>
          <p:cNvSpPr txBox="1">
            <a:spLocks noChangeArrowheads="1"/>
          </p:cNvSpPr>
          <p:nvPr/>
        </p:nvSpPr>
        <p:spPr bwMode="auto">
          <a:xfrm>
            <a:off x="4727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c3</a:t>
            </a:r>
          </a:p>
        </p:txBody>
      </p:sp>
      <p:sp>
        <p:nvSpPr>
          <p:cNvPr id="251956" name="Text Box 52"/>
          <p:cNvSpPr txBox="1">
            <a:spLocks noChangeArrowheads="1"/>
          </p:cNvSpPr>
          <p:nvPr/>
        </p:nvSpPr>
        <p:spPr bwMode="auto">
          <a:xfrm>
            <a:off x="5159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c4</a:t>
            </a:r>
          </a:p>
        </p:txBody>
      </p:sp>
      <p:sp>
        <p:nvSpPr>
          <p:cNvPr id="251957" name="Text Box 53"/>
          <p:cNvSpPr txBox="1">
            <a:spLocks noChangeArrowheads="1"/>
          </p:cNvSpPr>
          <p:nvPr/>
        </p:nvSpPr>
        <p:spPr bwMode="auto">
          <a:xfrm>
            <a:off x="5591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c5</a:t>
            </a:r>
          </a:p>
        </p:txBody>
      </p:sp>
      <p:sp>
        <p:nvSpPr>
          <p:cNvPr id="251958" name="Text Box 54"/>
          <p:cNvSpPr txBox="1">
            <a:spLocks noChangeArrowheads="1"/>
          </p:cNvSpPr>
          <p:nvPr/>
        </p:nvSpPr>
        <p:spPr bwMode="auto">
          <a:xfrm>
            <a:off x="6024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c7</a:t>
            </a:r>
          </a:p>
        </p:txBody>
      </p:sp>
      <p:sp>
        <p:nvSpPr>
          <p:cNvPr id="251959" name="Text Box 55"/>
          <p:cNvSpPr txBox="1">
            <a:spLocks noChangeArrowheads="1"/>
          </p:cNvSpPr>
          <p:nvPr/>
        </p:nvSpPr>
        <p:spPr bwMode="auto">
          <a:xfrm>
            <a:off x="6456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c9</a:t>
            </a:r>
          </a:p>
        </p:txBody>
      </p:sp>
      <p:sp>
        <p:nvSpPr>
          <p:cNvPr id="251960" name="Text Box 56"/>
          <p:cNvSpPr txBox="1">
            <a:spLocks noChangeArrowheads="1"/>
          </p:cNvSpPr>
          <p:nvPr/>
        </p:nvSpPr>
        <p:spPr bwMode="auto">
          <a:xfrm>
            <a:off x="6959601"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c10</a:t>
            </a:r>
          </a:p>
        </p:txBody>
      </p:sp>
      <p:sp>
        <p:nvSpPr>
          <p:cNvPr id="251961" name="Text Box 57"/>
          <p:cNvSpPr txBox="1">
            <a:spLocks noChangeArrowheads="1"/>
          </p:cNvSpPr>
          <p:nvPr/>
        </p:nvSpPr>
        <p:spPr bwMode="auto">
          <a:xfrm>
            <a:off x="7535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c11</a:t>
            </a:r>
          </a:p>
        </p:txBody>
      </p:sp>
      <p:sp>
        <p:nvSpPr>
          <p:cNvPr id="251962" name="Text Box 58"/>
          <p:cNvSpPr txBox="1">
            <a:spLocks noChangeArrowheads="1"/>
          </p:cNvSpPr>
          <p:nvPr/>
        </p:nvSpPr>
        <p:spPr bwMode="auto">
          <a:xfrm>
            <a:off x="8112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c6</a:t>
            </a:r>
          </a:p>
        </p:txBody>
      </p:sp>
      <p:sp>
        <p:nvSpPr>
          <p:cNvPr id="251963" name="Text Box 59"/>
          <p:cNvSpPr txBox="1">
            <a:spLocks noChangeArrowheads="1"/>
          </p:cNvSpPr>
          <p:nvPr/>
        </p:nvSpPr>
        <p:spPr bwMode="auto">
          <a:xfrm>
            <a:off x="8543926"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c12</a:t>
            </a:r>
          </a:p>
        </p:txBody>
      </p:sp>
      <p:sp>
        <p:nvSpPr>
          <p:cNvPr id="251964" name="Text Box 60"/>
          <p:cNvSpPr txBox="1">
            <a:spLocks noChangeArrowheads="1"/>
          </p:cNvSpPr>
          <p:nvPr/>
        </p:nvSpPr>
        <p:spPr bwMode="auto">
          <a:xfrm>
            <a:off x="9120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c8</a:t>
            </a:r>
          </a:p>
        </p:txBody>
      </p:sp>
      <p:sp>
        <p:nvSpPr>
          <p:cNvPr id="57" name="Rectangle 2"/>
          <p:cNvSpPr txBox="1">
            <a:spLocks noChangeArrowheads="1"/>
          </p:cNvSpPr>
          <p:nvPr/>
        </p:nvSpPr>
        <p:spPr bwMode="auto">
          <a:xfrm>
            <a:off x="913926" y="109184"/>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981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0099"/>
                </a:solidFill>
                <a:latin typeface="Times New Roman" panose="02020603050405020304" pitchFamily="18" charset="0"/>
                <a:ea typeface="楷体_GB2312" pitchFamily="49" charset="-122"/>
              </a:rPr>
              <a:t>对于下列</a:t>
            </a:r>
            <a:r>
              <a:rPr kumimoji="1" lang="en-US" altLang="zh-CN" sz="2800" b="1" dirty="0">
                <a:solidFill>
                  <a:srgbClr val="000099"/>
                </a:solidFill>
                <a:latin typeface="Times New Roman" panose="02020603050405020304" pitchFamily="18" charset="0"/>
                <a:ea typeface="楷体_GB2312" pitchFamily="49" charset="-122"/>
              </a:rPr>
              <a:t>AOV</a:t>
            </a:r>
            <a:r>
              <a:rPr kumimoji="1" lang="zh-CN" altLang="en-US" sz="2800" b="1" dirty="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2283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2207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6474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5941369"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不能求得它的拓扑序列。</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5995344"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28700" y="51435"/>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dirty="0">
                <a:solidFill>
                  <a:srgbClr val="0000FF"/>
                </a:solidFill>
                <a:latin typeface="+mj-ea"/>
                <a:ea typeface="+mj-ea"/>
              </a:rPr>
              <a:t>拓扑排序的性质</a:t>
            </a:r>
          </a:p>
        </p:txBody>
      </p:sp>
      <p:sp>
        <p:nvSpPr>
          <p:cNvPr id="2" name="云形标注 1"/>
          <p:cNvSpPr/>
          <p:nvPr/>
        </p:nvSpPr>
        <p:spPr>
          <a:xfrm>
            <a:off x="2942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1</a:t>
            </a:r>
            <a:r>
              <a:rPr lang="zh-CN" altLang="en-US" dirty="0">
                <a:solidFill>
                  <a:srgbClr val="0000CC"/>
                </a:solidFill>
              </a:rPr>
              <a:t>：</a:t>
            </a:r>
            <a:r>
              <a:rPr lang="zh-CN" altLang="en-US" dirty="0">
                <a:solidFill>
                  <a:schemeClr val="tx1"/>
                </a:solidFill>
              </a:rPr>
              <a:t>拓扑序列通常不唯一！</a:t>
            </a:r>
          </a:p>
        </p:txBody>
      </p:sp>
      <p:sp>
        <p:nvSpPr>
          <p:cNvPr id="27" name="云形标注 26"/>
          <p:cNvSpPr/>
          <p:nvPr/>
        </p:nvSpPr>
        <p:spPr>
          <a:xfrm>
            <a:off x="6746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2</a:t>
            </a:r>
            <a:r>
              <a:rPr lang="zh-CN" altLang="en-US" dirty="0">
                <a:solidFill>
                  <a:srgbClr val="0000CC"/>
                </a:solidFill>
              </a:rPr>
              <a:t>：</a:t>
            </a:r>
            <a:r>
              <a:rPr lang="zh-CN" altLang="en-US" dirty="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938869" y="-29120"/>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fontScale="90000"/>
          </a:bodyPr>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拓扑排序的应用</a:t>
            </a:r>
          </a:p>
        </p:txBody>
      </p:sp>
      <p:sp>
        <p:nvSpPr>
          <p:cNvPr id="372741" name="Rectangle 5"/>
          <p:cNvSpPr>
            <a:spLocks noChangeArrowheads="1"/>
          </p:cNvSpPr>
          <p:nvPr/>
        </p:nvSpPr>
        <p:spPr bwMode="auto">
          <a:xfrm>
            <a:off x="1919537" y="4293097"/>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hlink"/>
              </a:buClr>
              <a:buSzPct val="75000"/>
              <a:buFont typeface="Wingdings" panose="05000000000000000000" pitchFamily="2" charset="2"/>
              <a:buChar char="n"/>
            </a:pP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都输出到一个拓扑序列中，则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endParaRPr lang="zh-CN" altLang="en-US"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的拓扑序列，则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6254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2063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7824193"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网代表的工程可行！</a:t>
            </a:r>
            <a:endParaRPr lang="zh-CN" altLang="en-US" dirty="0">
              <a:solidFill>
                <a:srgbClr val="0000CC"/>
              </a:solidFill>
            </a:endParaRPr>
          </a:p>
        </p:txBody>
      </p:sp>
      <p:sp>
        <p:nvSpPr>
          <p:cNvPr id="3" name="云形标注 2"/>
          <p:cNvSpPr/>
          <p:nvPr/>
        </p:nvSpPr>
        <p:spPr>
          <a:xfrm>
            <a:off x="7745908" y="5771895"/>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网代表的工程不可行！</a:t>
            </a:r>
            <a:endParaRPr lang="zh-CN" altLang="en-US" dirty="0">
              <a:solidFill>
                <a:srgbClr val="FF0000"/>
              </a:solidFill>
            </a:endParaRPr>
          </a:p>
        </p:txBody>
      </p:sp>
      <p:sp>
        <p:nvSpPr>
          <p:cNvPr id="4" name="矩形 3"/>
          <p:cNvSpPr/>
          <p:nvPr/>
        </p:nvSpPr>
        <p:spPr>
          <a:xfrm>
            <a:off x="2937993" y="3453409"/>
            <a:ext cx="1349087" cy="461665"/>
          </a:xfrm>
          <a:prstGeom prst="rect">
            <a:avLst/>
          </a:prstGeom>
        </p:spPr>
        <p:txBody>
          <a:bodyPr wrap="none">
            <a:spAutoFit/>
          </a:bodyPr>
          <a:lstStyle/>
          <a:p>
            <a:r>
              <a:rPr kumimoji="1" lang="en-US" altLang="zh-CN" b="1" dirty="0">
                <a:solidFill>
                  <a:srgbClr val="0000FF"/>
                </a:solidFill>
                <a:latin typeface="Times New Roman" panose="02020603050405020304" pitchFamily="18" charset="0"/>
              </a:rPr>
              <a:t>A B C D</a:t>
            </a:r>
            <a:r>
              <a:rPr kumimoji="1" lang="en-US" altLang="zh-CN" b="1" dirty="0">
                <a:latin typeface="Times New Roman" panose="02020603050405020304" pitchFamily="18" charset="0"/>
              </a:rPr>
              <a:t> </a:t>
            </a:r>
            <a:endParaRPr lang="zh-CN" altLang="en-US" dirty="0"/>
          </a:p>
        </p:txBody>
      </p:sp>
      <p:sp>
        <p:nvSpPr>
          <p:cNvPr id="26" name="矩形 25"/>
          <p:cNvSpPr/>
          <p:nvPr/>
        </p:nvSpPr>
        <p:spPr>
          <a:xfrm>
            <a:off x="7588702" y="3453409"/>
            <a:ext cx="389850" cy="461665"/>
          </a:xfrm>
          <a:prstGeom prst="rect">
            <a:avLst/>
          </a:prstGeom>
        </p:spPr>
        <p:txBody>
          <a:bodyPr wrap="none">
            <a:spAutoFit/>
          </a:bodyPr>
          <a:lstStyle/>
          <a:p>
            <a:r>
              <a:rPr lang="en-US" altLang="zh-CN" dirty="0">
                <a:solidFill>
                  <a:srgbClr val="0000CC"/>
                </a:solidFill>
              </a:rPr>
              <a:t>A</a:t>
            </a:r>
            <a:endParaRPr lang="zh-CN" altLang="en-US" dirty="0">
              <a:solidFill>
                <a:srgbClr val="0000CC"/>
              </a:solidFill>
            </a:endParaRPr>
          </a:p>
        </p:txBody>
      </p:sp>
    </p:spTree>
    <p:extLst>
      <p:ext uri="{BB962C8B-B14F-4D97-AF65-F5344CB8AC3E}">
        <p14:creationId xmlns:p14="http://schemas.microsoft.com/office/powerpoint/2010/main" val="408939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631504" y="1168400"/>
            <a:ext cx="8496300" cy="5689600"/>
          </a:xfrm>
        </p:spPr>
        <p:txBody>
          <a:bodyPr>
            <a:normAutofit/>
          </a:bodyPr>
          <a:lstStyle/>
          <a:p>
            <a:pPr lvl="1" eaLnBrk="1" hangingPunct="1">
              <a:defRPr/>
            </a:pPr>
            <a:r>
              <a:rPr kumimoji="1" lang="zh-CN" altLang="en-US" sz="2800" b="1" dirty="0">
                <a:latin typeface="Times New Roman" panose="02020603050405020304" pitchFamily="18" charset="0"/>
                <a:cs typeface="Times New Roman" panose="02020603050405020304" pitchFamily="18" charset="0"/>
              </a:rPr>
              <a:t>设图</a:t>
            </a:r>
            <a:r>
              <a:rPr kumimoji="1" lang="en-US" altLang="zh-CN" sz="2800" b="1" dirty="0">
                <a:latin typeface="Times New Roman" panose="02020603050405020304" pitchFamily="18" charset="0"/>
                <a:cs typeface="Times New Roman" panose="02020603050405020304" pitchFamily="18" charset="0"/>
              </a:rPr>
              <a:t>G</a:t>
            </a:r>
            <a:r>
              <a:rPr kumimoji="1" lang="zh-CN" altLang="en-US" sz="2800" b="1" dirty="0">
                <a:latin typeface="Times New Roman" panose="02020603050405020304" pitchFamily="18" charset="0"/>
                <a:cs typeface="Times New Roman" panose="02020603050405020304" pitchFamily="18" charset="0"/>
              </a:rPr>
              <a:t>的顶点数为</a:t>
            </a:r>
            <a:r>
              <a:rPr kumimoji="1" lang="en-US" altLang="zh-CN" sz="2800" b="1" dirty="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、初始化栈</a:t>
            </a:r>
            <a:r>
              <a:rPr kumimoji="1" lang="en-US" altLang="zh-CN" sz="2400"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sz="2400" b="1" dirty="0" smtClean="0">
                <a:solidFill>
                  <a:srgbClr val="FF0000"/>
                </a:solidFill>
                <a:latin typeface="Times New Roman" panose="02020603050405020304" pitchFamily="18" charset="0"/>
                <a:cs typeface="Times New Roman" panose="02020603050405020304" pitchFamily="18" charset="0"/>
              </a:rPr>
              <a:t>0</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、当栈</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非空时循环</a:t>
            </a:r>
            <a:endParaRPr kumimoji="1" lang="en-US" altLang="zh-CN" sz="24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4.1 </a:t>
            </a:r>
            <a:r>
              <a:rPr kumimoji="1" lang="zh-CN" altLang="en-US" sz="2000" b="1" dirty="0" smtClean="0">
                <a:latin typeface="Times New Roman" panose="02020603050405020304" pitchFamily="18" charset="0"/>
                <a:cs typeface="Times New Roman" panose="02020603050405020304" pitchFamily="18" charset="0"/>
              </a:rPr>
              <a:t>访问栈顶元素</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并出栈；</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4.2 </a:t>
            </a:r>
            <a:r>
              <a:rPr kumimoji="1" lang="zh-CN" altLang="en-US" sz="2000" b="1" dirty="0" smtClean="0">
                <a:latin typeface="Times New Roman" panose="02020603050405020304" pitchFamily="18" charset="0"/>
                <a:cs typeface="Times New Roman" panose="02020603050405020304" pitchFamily="18" charset="0"/>
              </a:rPr>
              <a:t>获得所有与</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邻接的未被访问的顶点</a:t>
            </a:r>
            <a:r>
              <a:rPr kumimoji="1" lang="en-US" altLang="zh-CN" sz="2000"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4.3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把</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sz="2000" b="1" dirty="0" smtClean="0">
                <a:latin typeface="Times New Roman" panose="02020603050405020304" pitchFamily="18" charset="0"/>
                <a:cs typeface="Times New Roman" panose="02020603050405020304" pitchFamily="18" charset="0"/>
              </a:rPr>
              <a:t>；</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4.4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若</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sz="20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0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sz="2400"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6</a:t>
            </a:r>
            <a:r>
              <a:rPr kumimoji="1" lang="zh-CN" altLang="en-US" sz="2400"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2424114" y="3140968"/>
            <a:ext cx="7560319" cy="1800200"/>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695400" y="0"/>
            <a:ext cx="4762842" cy="707886"/>
          </a:xfrm>
          <a:prstGeom prst="rect">
            <a:avLst/>
          </a:prstGeom>
        </p:spPr>
        <p:txBody>
          <a:bodyPr wrap="none">
            <a:spAutoFit/>
          </a:bodyPr>
          <a:lstStyle/>
          <a:p>
            <a:pPr lvl="1" eaLnBrk="1" hangingPunct="1">
              <a:defRPr/>
            </a:pPr>
            <a:r>
              <a:rPr kumimoji="1" lang="zh-CN" altLang="en-US" sz="40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40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0">
                                            <p:txEl>
                                              <p:pRg st="3" end="3"/>
                                            </p:txEl>
                                          </p:spTgt>
                                        </p:tgtEl>
                                        <p:attrNameLst>
                                          <p:attrName>style.visibility</p:attrName>
                                        </p:attrNameLst>
                                      </p:cBhvr>
                                      <p:to>
                                        <p:strVal val="visible"/>
                                      </p:to>
                                    </p:set>
                                    <p:anim calcmode="lin" valueType="num">
                                      <p:cBhvr additive="base">
                                        <p:cTn id="7"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0">
                                            <p:txEl>
                                              <p:pRg st="4" end="4"/>
                                            </p:txEl>
                                          </p:spTgt>
                                        </p:tgtEl>
                                        <p:attrNameLst>
                                          <p:attrName>style.visibility</p:attrName>
                                        </p:attrNameLst>
                                      </p:cBhvr>
                                      <p:to>
                                        <p:strVal val="visible"/>
                                      </p:to>
                                    </p:set>
                                    <p:anim calcmode="lin" valueType="num">
                                      <p:cBhvr additive="base">
                                        <p:cTn id="13"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0">
                                            <p:txEl>
                                              <p:pRg st="5" end="5"/>
                                            </p:txEl>
                                          </p:spTgt>
                                        </p:tgtEl>
                                        <p:attrNameLst>
                                          <p:attrName>style.visibility</p:attrName>
                                        </p:attrNameLst>
                                      </p:cBhvr>
                                      <p:to>
                                        <p:strVal val="visible"/>
                                      </p:to>
                                    </p:set>
                                    <p:anim calcmode="lin" valueType="num">
                                      <p:cBhvr additive="base">
                                        <p:cTn id="19"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0">
                                            <p:txEl>
                                              <p:pRg st="6" end="6"/>
                                            </p:txEl>
                                          </p:spTgt>
                                        </p:tgtEl>
                                        <p:attrNameLst>
                                          <p:attrName>style.visibility</p:attrName>
                                        </p:attrNameLst>
                                      </p:cBhvr>
                                      <p:to>
                                        <p:strVal val="visible"/>
                                      </p:to>
                                    </p:set>
                                    <p:anim calcmode="lin" valueType="num">
                                      <p:cBhvr additive="base">
                                        <p:cTn id="25"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0">
                                            <p:txEl>
                                              <p:pRg st="7" end="7"/>
                                            </p:txEl>
                                          </p:spTgt>
                                        </p:tgtEl>
                                        <p:attrNameLst>
                                          <p:attrName>style.visibility</p:attrName>
                                        </p:attrNameLst>
                                      </p:cBhvr>
                                      <p:to>
                                        <p:strVal val="visible"/>
                                      </p:to>
                                    </p:set>
                                    <p:anim calcmode="lin" valueType="num">
                                      <p:cBhvr additive="base">
                                        <p:cTn id="31"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70">
                                            <p:txEl>
                                              <p:pRg st="8" end="8"/>
                                            </p:txEl>
                                          </p:spTgt>
                                        </p:tgtEl>
                                        <p:attrNameLst>
                                          <p:attrName>style.visibility</p:attrName>
                                        </p:attrNameLst>
                                      </p:cBhvr>
                                      <p:to>
                                        <p:strVal val="visible"/>
                                      </p:to>
                                    </p:set>
                                    <p:anim calcmode="lin" valueType="num">
                                      <p:cBhvr additive="base">
                                        <p:cTn id="37"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70">
                                            <p:txEl>
                                              <p:pRg st="9" end="9"/>
                                            </p:txEl>
                                          </p:spTgt>
                                        </p:tgtEl>
                                        <p:attrNameLst>
                                          <p:attrName>style.visibility</p:attrName>
                                        </p:attrNameLst>
                                      </p:cBhvr>
                                      <p:to>
                                        <p:strVal val="visible"/>
                                      </p:to>
                                    </p:set>
                                    <p:anim calcmode="lin" valueType="num">
                                      <p:cBhvr additive="base">
                                        <p:cTn id="43"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770">
                                            <p:txEl>
                                              <p:pRg st="10" end="10"/>
                                            </p:txEl>
                                          </p:spTgt>
                                        </p:tgtEl>
                                        <p:attrNameLst>
                                          <p:attrName>style.visibility</p:attrName>
                                        </p:attrNameLst>
                                      </p:cBhvr>
                                      <p:to>
                                        <p:strVal val="visible"/>
                                      </p:to>
                                    </p:set>
                                    <p:anim calcmode="lin" valueType="num">
                                      <p:cBhvr additive="base">
                                        <p:cTn id="49"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p:stCondLst>
                        <p:cond delay="indefinite"/>
                      </p:stCondLst>
                      <p:childTnLst>
                        <p:par>
                          <p:cTn id="52" fill="hold" nodeType="after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770">
                                            <p:txEl>
                                              <p:pRg st="11" end="11"/>
                                            </p:txEl>
                                          </p:spTgt>
                                        </p:tgtEl>
                                        <p:attrNameLst>
                                          <p:attrName>style.visibility</p:attrName>
                                        </p:attrNameLst>
                                      </p:cBhvr>
                                      <p:to>
                                        <p:strVal val="visible"/>
                                      </p:to>
                                    </p:set>
                                    <p:anim calcmode="lin" valueType="num">
                                      <p:cBhvr additive="base">
                                        <p:cTn id="55"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1725614"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6605589"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7005638" y="3255963"/>
            <a:ext cx="493712" cy="3667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4094331" y="112418"/>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4432" y="18459"/>
            <a:ext cx="2216150" cy="1477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0" y="772616"/>
            <a:ext cx="12072664" cy="6400800"/>
          </a:xfrm>
        </p:spPr>
        <p:txBody>
          <a:bodyPr>
            <a:noAutofit/>
          </a:bodyPr>
          <a:lstStyle/>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无向图中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 </a:t>
            </a:r>
            <a:r>
              <a:rPr kumimoji="1" lang="zh-CN" altLang="en-US" sz="2600" b="1" dirty="0">
                <a:latin typeface="Times New Roman" panose="02020603050405020304" pitchFamily="18" charset="0"/>
              </a:rPr>
              <a:t>：是和</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相关联的边</a:t>
            </a:r>
            <a:r>
              <a:rPr kumimoji="1" lang="zh-CN" altLang="en-US" sz="2600" b="1" dirty="0" smtClean="0">
                <a:latin typeface="Times New Roman" panose="02020603050405020304" pitchFamily="18" charset="0"/>
              </a:rPr>
              <a:t>的数目</a:t>
            </a:r>
            <a:r>
              <a:rPr kumimoji="1" lang="zh-CN" altLang="en-US" sz="2600" b="1" dirty="0">
                <a:latin typeface="Times New Roman" panose="02020603050405020304" pitchFamily="18" charset="0"/>
              </a:rPr>
              <a:t>，记作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1000" b="1" dirty="0">
                <a:latin typeface="Times New Roman" panose="02020603050405020304" pitchFamily="18" charset="0"/>
              </a:rPr>
              <a:t>     </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入度、出度、度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有向图中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solidFill>
                  <a:srgbClr val="FF6600"/>
                </a:solidFill>
                <a:latin typeface="Times New Roman" panose="02020603050405020304" pitchFamily="18" charset="0"/>
              </a:rPr>
              <a:t>           </a:t>
            </a:r>
            <a:r>
              <a:rPr kumimoji="1" lang="en-US" altLang="zh-CN" sz="2600" b="1" dirty="0">
                <a:solidFill>
                  <a:srgbClr val="0000FF"/>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的入度</a:t>
            </a:r>
            <a:r>
              <a:rPr kumimoji="1" lang="en-US" altLang="zh-CN" sz="2600" b="1" dirty="0">
                <a:solidFill>
                  <a:srgbClr val="0000FF"/>
                </a:solidFill>
                <a:latin typeface="Times New Roman" panose="02020603050405020304" pitchFamily="18" charset="0"/>
              </a:rPr>
              <a:t>(in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为头</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终端点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的弧的数目，记作</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smtClean="0">
                <a:solidFill>
                  <a:srgbClr val="FF0000"/>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的出度</a:t>
            </a:r>
            <a:r>
              <a:rPr kumimoji="1" lang="en-US" altLang="zh-CN" sz="2600" b="1" dirty="0">
                <a:solidFill>
                  <a:srgbClr val="0000FF"/>
                </a:solidFill>
                <a:latin typeface="Times New Roman" panose="02020603050405020304" pitchFamily="18" charset="0"/>
              </a:rPr>
              <a:t>(out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为尾</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初始点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a:t>
            </a:r>
            <a:r>
              <a:rPr kumimoji="1" lang="zh-CN" altLang="en-US" sz="2600" b="1" dirty="0" smtClean="0">
                <a:latin typeface="Times New Roman" panose="02020603050405020304" pitchFamily="18" charset="0"/>
              </a:rPr>
              <a:t>作</a:t>
            </a:r>
            <a:r>
              <a:rPr kumimoji="1" lang="en-US" altLang="zh-CN" sz="2600" b="1" dirty="0" smtClean="0">
                <a:latin typeface="Times New Roman" panose="02020603050405020304" pitchFamily="18" charset="0"/>
              </a:rPr>
              <a:t>OD(v</a:t>
            </a:r>
            <a:r>
              <a:rPr kumimoji="1" lang="en-US" altLang="zh-CN" sz="2600" b="1" baseline="-30000" dirty="0" smtClean="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a:t>
            </a:r>
            <a:r>
              <a:rPr kumimoji="1" lang="zh-CN" altLang="en-US" sz="2600" b="1" dirty="0">
                <a:latin typeface="Times New Roman" panose="02020603050405020304" pitchFamily="18" charset="0"/>
              </a:rPr>
              <a:t>：入度和出度之和，记作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)+OD(v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en-US" altLang="zh-CN" sz="2600" b="1" dirty="0">
              <a:latin typeface="Times New Roman" panose="02020603050405020304" pitchFamily="18" charset="0"/>
            </a:endParaRPr>
          </a:p>
        </p:txBody>
      </p:sp>
      <p:grpSp>
        <p:nvGrpSpPr>
          <p:cNvPr id="3" name="Group 1077"/>
          <p:cNvGrpSpPr>
            <a:grpSpLocks/>
          </p:cNvGrpSpPr>
          <p:nvPr/>
        </p:nvGrpSpPr>
        <p:grpSpPr bwMode="auto">
          <a:xfrm>
            <a:off x="5226496" y="4725144"/>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481" y="5160395"/>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065800" y="5922081"/>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
        <p:nvSpPr>
          <p:cNvPr id="2" name="矩形 1"/>
          <p:cNvSpPr/>
          <p:nvPr/>
        </p:nvSpPr>
        <p:spPr>
          <a:xfrm>
            <a:off x="695400" y="-4463"/>
            <a:ext cx="3786614" cy="707886"/>
          </a:xfrm>
          <a:prstGeom prst="rect">
            <a:avLst/>
          </a:prstGeom>
        </p:spPr>
        <p:txBody>
          <a:bodyPr wrap="none">
            <a:spAutoFit/>
          </a:bodyPr>
          <a:lstStyle/>
          <a:p>
            <a:pPr eaLnBrk="1" hangingPunct="1">
              <a:defRPr/>
            </a:pPr>
            <a:r>
              <a:rPr kumimoji="1" lang="zh-CN" altLang="en-US" sz="4000" b="1" dirty="0">
                <a:solidFill>
                  <a:srgbClr val="0000FF"/>
                </a:solidFill>
                <a:latin typeface="Times New Roman" panose="02020603050405020304" pitchFamily="18" charset="0"/>
              </a:rPr>
              <a:t>度、入度和出度</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1981200" y="446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template &lt;class </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class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void </a:t>
            </a:r>
            <a:r>
              <a:rPr lang="en-US" altLang="zh-CN" sz="1400" dirty="0" err="1">
                <a:effectLst>
                  <a:outerShdw blurRad="38100" dist="38100" dir="2700000" algn="tl">
                    <a:srgbClr val="C0C0C0"/>
                  </a:outerShdw>
                </a:effectLst>
                <a:latin typeface="Times New Roman" panose="02020603050405020304" pitchFamily="18" charset="0"/>
              </a:rPr>
              <a:t>TopologicalSort</a:t>
            </a:r>
            <a:r>
              <a:rPr lang="en-US" altLang="zh-CN" sz="1400" dirty="0">
                <a:effectLst>
                  <a:outerShdw blurRad="38100" dist="38100" dir="2700000" algn="tl">
                    <a:srgbClr val="C0C0C0"/>
                  </a:outerShdw>
                </a:effectLst>
                <a:latin typeface="Times New Roman" panose="02020603050405020304" pitchFamily="18" charset="0"/>
              </a:rPr>
              <a:t> (Graph</a:t>
            </a:r>
            <a:r>
              <a:rPr lang="en-US" altLang="zh-CN" sz="1400" b="1" dirty="0">
                <a:effectLst>
                  <a:outerShdw blurRad="38100" dist="38100" dir="2700000" algn="tl">
                    <a:srgbClr val="C0C0C0"/>
                  </a:outerShdw>
                </a:effectLst>
                <a:latin typeface="Times New Roman" panose="02020603050405020304" pitchFamily="18" charset="0"/>
              </a:rPr>
              <a:t>&lt;</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&gt;&amp; </a:t>
            </a:r>
            <a:r>
              <a:rPr lang="en-US" altLang="zh-CN" sz="1400" dirty="0">
                <a:effectLst>
                  <a:outerShdw blurRad="38100" dist="38100" dir="2700000" algn="tl">
                    <a:srgbClr val="C0C0C0"/>
                  </a:outerShdw>
                </a:effectLst>
                <a:latin typeface="Times New Roman" panose="02020603050405020304" pitchFamily="18" charset="0"/>
              </a:rPr>
              <a:t>G)</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w</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v</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top =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n = </a:t>
            </a:r>
            <a:r>
              <a:rPr lang="en-US" altLang="zh-CN" sz="1400" dirty="0" err="1">
                <a:effectLst>
                  <a:outerShdw blurRad="38100" dist="38100" dir="2700000" algn="tl">
                    <a:srgbClr val="C0C0C0"/>
                  </a:outerShdw>
                </a:effectLst>
                <a:latin typeface="Times New Roman" panose="02020603050405020304" pitchFamily="18" charset="0"/>
              </a:rPr>
              <a:t>G.NumberOfVertices</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 =</a:t>
            </a:r>
            <a:r>
              <a:rPr lang="en-US" altLang="zh-CN" sz="1400" b="1" dirty="0">
                <a:effectLst>
                  <a:outerShdw blurRad="38100" dist="38100" dir="2700000" algn="tl">
                    <a:srgbClr val="C0C0C0"/>
                  </a:outerShdw>
                </a:effectLst>
                <a:latin typeface="Times New Roman" panose="02020603050405020304" pitchFamily="18" charset="0"/>
              </a:rPr>
              <a:t> new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for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count[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cin</a:t>
            </a:r>
            <a:r>
              <a:rPr lang="en-US" altLang="zh-CN" sz="1400" b="1" dirty="0">
                <a:effectLst>
                  <a:outerShdw blurRad="38100" dist="38100" dir="2700000" algn="tl">
                    <a:srgbClr val="C0C0C0"/>
                  </a:outerShdw>
                </a:effectLst>
                <a:latin typeface="Times New Roman" panose="02020603050405020304" pitchFamily="18" charset="0"/>
              </a:rPr>
              <a:t> &gt;&gt; </a:t>
            </a:r>
            <a:r>
              <a:rPr lang="en-US" altLang="zh-CN" sz="1400" b="1"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&gt;&gt; j;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while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G.insertEdge</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count[j]++</a:t>
            </a:r>
            <a:r>
              <a:rPr lang="en-US" altLang="zh-CN" sz="1400" b="1" dirty="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cin</a:t>
            </a:r>
            <a:r>
              <a:rPr lang="en-US" altLang="zh-CN" sz="1400" b="1" dirty="0">
                <a:latin typeface="Times New Roman" panose="02020603050405020304" pitchFamily="18" charset="0"/>
              </a:rPr>
              <a:t> &gt;&gt;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return;</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9862482" y="2204864"/>
            <a:ext cx="553998" cy="3096344"/>
          </a:xfrm>
          <a:prstGeom prst="rect">
            <a:avLst/>
          </a:prstGeom>
          <a:noFill/>
        </p:spPr>
        <p:txBody>
          <a:bodyPr vert="eaVert" wrap="square" rtlCol="0">
            <a:spAutoFit/>
          </a:bodyPr>
          <a:lstStyle/>
          <a:p>
            <a:r>
              <a:rPr lang="zh-CN" altLang="en-US" dirty="0">
                <a:solidFill>
                  <a:srgbClr val="0000FF"/>
                </a:solidFill>
              </a:rPr>
              <a:t>拓扑排序的算法实现</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823242" y="-27384"/>
            <a:ext cx="7793038" cy="817563"/>
          </a:xfrm>
        </p:spPr>
        <p:txBody>
          <a:bodyPr>
            <a:normAutofit/>
          </a:bodyPr>
          <a:lstStyle/>
          <a:p>
            <a:pPr eaLnBrk="1" hangingPunct="1"/>
            <a:r>
              <a:rPr lang="en-US" altLang="zh-CN" sz="4000" b="1" dirty="0" smtClean="0">
                <a:solidFill>
                  <a:srgbClr val="0000FF"/>
                </a:solidFill>
              </a:rPr>
              <a:t>拓</a:t>
            </a:r>
            <a:r>
              <a:rPr lang="zh-CN" altLang="en-US" sz="4000" b="1" dirty="0" smtClean="0">
                <a:solidFill>
                  <a:srgbClr val="0000FF"/>
                </a:solidFill>
              </a:rPr>
              <a:t>扑排序算法分析</a:t>
            </a:r>
          </a:p>
        </p:txBody>
      </p:sp>
      <p:sp>
        <p:nvSpPr>
          <p:cNvPr id="231427" name="Rectangle 3"/>
          <p:cNvSpPr>
            <a:spLocks noGrp="1" noChangeArrowheads="1"/>
          </p:cNvSpPr>
          <p:nvPr>
            <p:ph type="body" idx="4294967295"/>
          </p:nvPr>
        </p:nvSpPr>
        <p:spPr>
          <a:xfrm>
            <a:off x="1080120" y="1369342"/>
            <a:ext cx="9912424" cy="4579938"/>
          </a:xfrm>
        </p:spPr>
        <p:txBody>
          <a:bodyPr>
            <a:normAutofit/>
          </a:bodyPr>
          <a:lstStyle/>
          <a:p>
            <a:pPr eaLnBrk="1" hangingPunct="1">
              <a:lnSpc>
                <a:spcPct val="80000"/>
              </a:lnSpc>
              <a:defRPr/>
            </a:pPr>
            <a:r>
              <a:rPr kumimoji="1" lang="zh-CN" altLang="en-US" b="1" dirty="0" smtClean="0">
                <a:latin typeface="Times New Roman" panose="02020603050405020304" pitchFamily="18" charset="0"/>
                <a:cs typeface="Times New Roman" panose="02020603050405020304" pitchFamily="18" charset="0"/>
              </a:rPr>
              <a:t>算法</a:t>
            </a:r>
            <a:r>
              <a:rPr kumimoji="1" lang="zh-CN" altLang="en-US" b="1" dirty="0">
                <a:latin typeface="Times New Roman" panose="02020603050405020304" pitchFamily="18" charset="0"/>
                <a:cs typeface="Times New Roman" panose="02020603050405020304" pitchFamily="18" charset="0"/>
              </a:rPr>
              <a:t>在开始时要找出所有入度为</a:t>
            </a:r>
            <a:r>
              <a:rPr kumimoji="1" lang="en-US" altLang="zh-CN" b="1"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的顶点（同时可知道其它顶点的入度）</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邻接矩阵</a:t>
            </a:r>
            <a:r>
              <a:rPr kumimoji="1" lang="zh-CN" altLang="en-US" sz="2800" b="1" dirty="0">
                <a:latin typeface="Times New Roman" panose="02020603050405020304" pitchFamily="18" charset="0"/>
                <a:cs typeface="Times New Roman" panose="02020603050405020304" pitchFamily="18" charset="0"/>
              </a:rPr>
              <a:t>时，算法在开始时找所有入度为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的顶点需要 </a:t>
            </a:r>
            <a:r>
              <a:rPr kumimoji="1" lang="en-US" altLang="zh-CN" sz="2800" b="1" dirty="0">
                <a:latin typeface="Times New Roman" panose="02020603050405020304" pitchFamily="18" charset="0"/>
                <a:cs typeface="Times New Roman" panose="02020603050405020304" pitchFamily="18" charset="0"/>
              </a:rPr>
              <a:t>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+e+n)= 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邻接表</a:t>
            </a:r>
            <a:r>
              <a:rPr kumimoji="1" lang="zh-CN" altLang="en-US" sz="2800" b="1" dirty="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dirty="0">
                <a:solidFill>
                  <a:srgbClr val="FF0000"/>
                </a:solidFill>
                <a:latin typeface="Times New Roman" panose="02020603050405020304" pitchFamily="18" charset="0"/>
                <a:cs typeface="Times New Roman" panose="02020603050405020304" pitchFamily="18" charset="0"/>
              </a:rPr>
              <a:t>存储入度</a:t>
            </a:r>
            <a:r>
              <a:rPr kumimoji="1" lang="zh-CN" altLang="en-US" sz="2800" b="1" dirty="0">
                <a:latin typeface="Times New Roman" panose="02020603050405020304" pitchFamily="18" charset="0"/>
                <a:cs typeface="Times New Roman" panose="02020603050405020304" pitchFamily="18" charset="0"/>
              </a:rPr>
              <a:t>，所以算法在开始时找所有入度为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的顶点只需要</a:t>
            </a:r>
            <a:r>
              <a:rPr kumimoji="1" lang="en-US" altLang="zh-CN" sz="2800" b="1" dirty="0">
                <a:latin typeface="Times New Roman" panose="02020603050405020304" pitchFamily="18" charset="0"/>
                <a:cs typeface="Times New Roman" panose="02020603050405020304" pitchFamily="18" charset="0"/>
              </a:rPr>
              <a:t>O(e)</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O(n+2e)=O(</a:t>
            </a:r>
            <a:r>
              <a:rPr kumimoji="1" lang="en-US" altLang="zh-CN" sz="2800" b="1" dirty="0" err="1">
                <a:latin typeface="Times New Roman" panose="02020603050405020304" pitchFamily="18" charset="0"/>
                <a:cs typeface="Times New Roman" panose="02020603050405020304" pitchFamily="18" charset="0"/>
              </a:rPr>
              <a:t>n+e</a:t>
            </a:r>
            <a:r>
              <a:rPr kumimoji="1" lang="en-US" altLang="zh-CN" sz="2800" b="1"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9416" y="-82349"/>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补充知识：</a:t>
            </a:r>
            <a:r>
              <a:rPr lang="zh-CN" altLang="en-US" b="1" dirty="0">
                <a:solidFill>
                  <a:srgbClr val="0000FF"/>
                </a:solidFill>
              </a:rPr>
              <a:t>基于</a:t>
            </a:r>
            <a:r>
              <a:rPr lang="en-US" altLang="zh-CN" b="1" dirty="0">
                <a:solidFill>
                  <a:srgbClr val="0000FF"/>
                </a:solidFill>
              </a:rPr>
              <a:t>DFS</a:t>
            </a:r>
            <a:r>
              <a:rPr lang="zh-CN" altLang="en-US" b="1" dirty="0">
                <a:solidFill>
                  <a:srgbClr val="0000FF"/>
                </a:solidFill>
              </a:rPr>
              <a:t>的</a:t>
            </a:r>
            <a:r>
              <a:rPr lang="en-US" altLang="zh-CN" b="1" dirty="0">
                <a:solidFill>
                  <a:srgbClr val="0000FF"/>
                </a:solidFill>
              </a:rPr>
              <a:t>拓</a:t>
            </a:r>
            <a:r>
              <a:rPr lang="zh-CN" altLang="en-US" b="1" dirty="0">
                <a:solidFill>
                  <a:srgbClr val="0000FF"/>
                </a:solidFill>
              </a:rPr>
              <a:t>扑排序</a:t>
            </a:r>
          </a:p>
        </p:txBody>
      </p:sp>
      <p:sp>
        <p:nvSpPr>
          <p:cNvPr id="3" name="Rectangle 3"/>
          <p:cNvSpPr txBox="1">
            <a:spLocks noChangeArrowheads="1"/>
          </p:cNvSpPr>
          <p:nvPr/>
        </p:nvSpPr>
        <p:spPr bwMode="auto">
          <a:xfrm>
            <a:off x="1343472" y="5229201"/>
            <a:ext cx="996082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最先退出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函数的顶点即为出度为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按退出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639616" y="980729"/>
            <a:ext cx="7128792" cy="4003229"/>
          </a:xfrm>
          <a:prstGeom prst="rect">
            <a:avLst/>
          </a:prstGeom>
        </p:spPr>
      </p:pic>
      <p:sp>
        <p:nvSpPr>
          <p:cNvPr id="6" name="圆角矩形标注 5"/>
          <p:cNvSpPr/>
          <p:nvPr/>
        </p:nvSpPr>
        <p:spPr bwMode="auto">
          <a:xfrm>
            <a:off x="8633131" y="1628800"/>
            <a:ext cx="2483768" cy="1944216"/>
          </a:xfrm>
          <a:prstGeom prst="wedgeRoundRectCallout">
            <a:avLst>
              <a:gd name="adj1" fmla="val -66153"/>
              <a:gd name="adj2" fmla="val 31026"/>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1</a:t>
            </a:r>
            <a:r>
              <a:rPr kumimoji="1" lang="en-US" altLang="zh-CN" b="1" dirty="0" smtClean="0">
                <a:solidFill>
                  <a:schemeClr val="bg1"/>
                </a:solidFill>
                <a:latin typeface="Tahoma" panose="020B0604030504040204" pitchFamily="34" charset="0"/>
                <a:ea typeface="黑体" panose="02010609060101010101" pitchFamily="49" charset="-122"/>
              </a:rPr>
              <a:t>.</a:t>
            </a:r>
            <a:r>
              <a:rPr kumimoji="1" lang="zh-CN" altLang="en-US" b="1" dirty="0">
                <a:solidFill>
                  <a:schemeClr val="bg1"/>
                </a:solidFill>
                <a:latin typeface="Tahoma" panose="020B0604030504040204" pitchFamily="34" charset="0"/>
                <a:ea typeface="黑体" panose="02010609060101010101" pitchFamily="49" charset="-122"/>
              </a:rPr>
              <a:t>如何</a:t>
            </a:r>
            <a:r>
              <a:rPr kumimoji="1" lang="zh-CN" altLang="en-US" b="1" dirty="0" smtClean="0">
                <a:solidFill>
                  <a:schemeClr val="bg1"/>
                </a:solidFill>
                <a:latin typeface="Tahoma" panose="020B0604030504040204" pitchFamily="34" charset="0"/>
                <a:ea typeface="黑体" panose="02010609060101010101" pitchFamily="49" charset="-122"/>
              </a:rPr>
              <a:t>对</a:t>
            </a:r>
            <a:r>
              <a:rPr kumimoji="1" lang="en-US" altLang="zh-CN" b="1" dirty="0">
                <a:solidFill>
                  <a:schemeClr val="bg1"/>
                </a:solidFill>
                <a:latin typeface="Tahoma" panose="020B0604030504040204" pitchFamily="34" charset="0"/>
                <a:ea typeface="黑体" panose="02010609060101010101" pitchFamily="49" charset="-122"/>
              </a:rPr>
              <a:t>DFS</a:t>
            </a:r>
            <a:r>
              <a:rPr kumimoji="1" lang="zh-CN" altLang="en-US" b="1" dirty="0">
                <a:solidFill>
                  <a:schemeClr val="bg1"/>
                </a:solidFill>
                <a:latin typeface="Tahoma" panose="020B0604030504040204" pitchFamily="34" charset="0"/>
                <a:ea typeface="黑体" panose="02010609060101010101" pitchFamily="49" charset="-122"/>
              </a:rPr>
              <a:t>代码进行修改实现拓扑排序？</a:t>
            </a:r>
            <a:endParaRPr kumimoji="1" lang="en-US" altLang="zh-CN" b="1" dirty="0">
              <a:solidFill>
                <a:schemeClr val="bg1"/>
              </a:solidFill>
              <a:latin typeface="Tahoma" panose="020B0604030504040204" pitchFamily="34" charset="0"/>
              <a:ea typeface="黑体" panose="02010609060101010101" pitchFamily="49" charset="-122"/>
            </a:endParaRPr>
          </a:p>
          <a:p>
            <a:pPr eaLnBrk="1" hangingPunct="1"/>
            <a:r>
              <a:rPr kumimoji="1" lang="en-US" altLang="zh-CN" b="1" dirty="0">
                <a:solidFill>
                  <a:schemeClr val="bg1"/>
                </a:solidFill>
                <a:latin typeface="Tahoma" panose="020B0604030504040204" pitchFamily="34" charset="0"/>
                <a:ea typeface="黑体" panose="02010609060101010101" pitchFamily="49" charset="-122"/>
              </a:rPr>
              <a:t>2.BFS</a:t>
            </a:r>
            <a:r>
              <a:rPr kumimoji="1" lang="zh-CN" altLang="en-US" b="1" dirty="0">
                <a:solidFill>
                  <a:schemeClr val="bg1"/>
                </a:solidFill>
                <a:latin typeface="Tahoma" panose="020B0604030504040204" pitchFamily="34" charset="0"/>
                <a:ea typeface="黑体" panose="02010609060101010101" pitchFamily="49" charset="-122"/>
              </a:rPr>
              <a:t>能否用于求解拓扑排序？</a:t>
            </a:r>
          </a:p>
        </p:txBody>
      </p:sp>
      <p:sp>
        <p:nvSpPr>
          <p:cNvPr id="7" name="矩形 6"/>
          <p:cNvSpPr/>
          <p:nvPr/>
        </p:nvSpPr>
        <p:spPr>
          <a:xfrm>
            <a:off x="6953672" y="6525989"/>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911424" y="14497"/>
            <a:ext cx="3816424"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更多的工程问题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536" y="4725144"/>
            <a:ext cx="8520018"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FF00"/>
                </a:solidFill>
                <a:latin typeface="+mj-ea"/>
                <a:ea typeface="+mj-ea"/>
              </a:rPr>
              <a:t>应按何种工序顺序展开施工？</a:t>
            </a:r>
            <a:endParaRPr lang="en-US" altLang="zh-CN" sz="2000" dirty="0">
              <a:solidFill>
                <a:srgbClr val="00FF00"/>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总工期多少天？</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如果必须在</a:t>
            </a:r>
            <a:r>
              <a:rPr lang="en-US" altLang="zh-CN" sz="2000" dirty="0">
                <a:solidFill>
                  <a:srgbClr val="0000FF"/>
                </a:solidFill>
                <a:latin typeface="+mj-ea"/>
                <a:ea typeface="+mj-ea"/>
              </a:rPr>
              <a:t>75</a:t>
            </a:r>
            <a:r>
              <a:rPr lang="zh-CN" altLang="en-US" sz="2000" dirty="0">
                <a:solidFill>
                  <a:srgbClr val="0000FF"/>
                </a:solidFill>
                <a:latin typeface="+mj-ea"/>
                <a:ea typeface="+mj-ea"/>
              </a:rPr>
              <a:t>天内完工，是否需要采取措施？应在那些方面采取措施？</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c</a:t>
            </a:r>
            <a:r>
              <a:rPr lang="zh-CN" altLang="en-US" sz="2000" dirty="0">
                <a:solidFill>
                  <a:srgbClr val="0000FF"/>
                </a:solidFill>
                <a:latin typeface="+mj-ea"/>
                <a:ea typeface="+mj-ea"/>
              </a:rPr>
              <a:t>拖后</a:t>
            </a:r>
            <a:r>
              <a:rPr lang="en-US" altLang="zh-CN" sz="2000" dirty="0">
                <a:solidFill>
                  <a:srgbClr val="0000FF"/>
                </a:solidFill>
                <a:latin typeface="+mj-ea"/>
                <a:ea typeface="+mj-ea"/>
              </a:rPr>
              <a:t>5</a:t>
            </a:r>
            <a:r>
              <a:rPr lang="zh-CN" altLang="en-US" sz="2000" dirty="0">
                <a:solidFill>
                  <a:srgbClr val="0000FF"/>
                </a:solidFill>
                <a:latin typeface="+mj-ea"/>
                <a:ea typeface="+mj-ea"/>
              </a:rPr>
              <a:t>天完成，工程会延期吗？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d</a:t>
            </a:r>
            <a:r>
              <a:rPr lang="zh-CN" altLang="en-US" sz="2000" dirty="0">
                <a:solidFill>
                  <a:srgbClr val="0000FF"/>
                </a:solidFill>
                <a:latin typeface="+mj-ea"/>
                <a:ea typeface="+mj-ea"/>
              </a:rPr>
              <a:t>提前</a:t>
            </a:r>
            <a:r>
              <a:rPr lang="en-US" altLang="zh-CN" sz="2000" dirty="0">
                <a:solidFill>
                  <a:srgbClr val="0000FF"/>
                </a:solidFill>
                <a:latin typeface="+mj-ea"/>
                <a:ea typeface="+mj-ea"/>
              </a:rPr>
              <a:t>2</a:t>
            </a:r>
            <a:r>
              <a:rPr lang="zh-CN" altLang="en-US" sz="2000" dirty="0">
                <a:solidFill>
                  <a:srgbClr val="0000FF"/>
                </a:solidFill>
                <a:latin typeface="+mj-ea"/>
                <a:ea typeface="+mj-ea"/>
              </a:rPr>
              <a:t>天完成，工程会提早吗？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为确保整个工程如期完成，应把关注的中心放在那几个工序上？</a:t>
            </a:r>
          </a:p>
        </p:txBody>
      </p:sp>
      <p:sp>
        <p:nvSpPr>
          <p:cNvPr id="8" name="Rectangle 2"/>
          <p:cNvSpPr txBox="1">
            <a:spLocks noChangeArrowheads="1"/>
          </p:cNvSpPr>
          <p:nvPr/>
        </p:nvSpPr>
        <p:spPr bwMode="auto">
          <a:xfrm>
            <a:off x="839416" y="44624"/>
            <a:ext cx="540060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1</a:t>
            </a:r>
            <a:r>
              <a:rPr lang="zh-CN" altLang="en-US" b="1" dirty="0">
                <a:solidFill>
                  <a:srgbClr val="0000FF"/>
                </a:solidFill>
              </a:rPr>
              <a:t>：车库及引道建造工程</a:t>
            </a:r>
          </a:p>
        </p:txBody>
      </p:sp>
      <p:pic>
        <p:nvPicPr>
          <p:cNvPr id="9" name="图片 8"/>
          <p:cNvPicPr>
            <a:picLocks noChangeAspect="1"/>
          </p:cNvPicPr>
          <p:nvPr/>
        </p:nvPicPr>
        <p:blipFill>
          <a:blip r:embed="rId2"/>
          <a:stretch>
            <a:fillRect/>
          </a:stretch>
        </p:blipFill>
        <p:spPr>
          <a:xfrm>
            <a:off x="1864080" y="836712"/>
            <a:ext cx="4807984" cy="382584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2494469"/>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7" y="218868"/>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8145" y="4869160"/>
            <a:ext cx="1360463" cy="1813951"/>
          </a:xfrm>
          <a:prstGeom prst="rect">
            <a:avLst/>
          </a:prstGeom>
        </p:spPr>
      </p:pic>
    </p:spTree>
    <p:extLst>
      <p:ext uri="{BB962C8B-B14F-4D97-AF65-F5344CB8AC3E}">
        <p14:creationId xmlns:p14="http://schemas.microsoft.com/office/powerpoint/2010/main" val="359185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941" y="908720"/>
            <a:ext cx="6620102" cy="3528392"/>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703" y="1129489"/>
            <a:ext cx="4154295" cy="2947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40216" y="4141529"/>
            <a:ext cx="3312368" cy="1200329"/>
          </a:xfrm>
          <a:prstGeom prst="rect">
            <a:avLst/>
          </a:prstGeom>
          <a:noFill/>
        </p:spPr>
        <p:txBody>
          <a:bodyPr wrap="square" rtlCol="0">
            <a:spAutoFit/>
          </a:bodyPr>
          <a:lstStyle/>
          <a:p>
            <a:r>
              <a:rPr lang="zh-CN" altLang="en-US" dirty="0"/>
              <a:t>组装飞机所需要的</a:t>
            </a:r>
            <a:r>
              <a:rPr lang="zh-CN" altLang="en-US" dirty="0">
                <a:solidFill>
                  <a:srgbClr val="FF0000"/>
                </a:solidFill>
              </a:rPr>
              <a:t>最短</a:t>
            </a:r>
            <a:r>
              <a:rPr lang="zh-CN" altLang="en-US" dirty="0"/>
              <a:t>时间是</a:t>
            </a:r>
            <a:r>
              <a:rPr lang="en-US" altLang="zh-CN" dirty="0"/>
              <a:t>5+1+2=8</a:t>
            </a:r>
            <a:r>
              <a:rPr lang="zh-CN" altLang="en-US" dirty="0"/>
              <a:t>天，即图中</a:t>
            </a:r>
            <a:r>
              <a:rPr lang="zh-CN" altLang="en-US" dirty="0">
                <a:solidFill>
                  <a:srgbClr val="FF0000"/>
                </a:solidFill>
              </a:rPr>
              <a:t>路径最长</a:t>
            </a:r>
            <a:r>
              <a:rPr lang="zh-CN" altLang="en-US" dirty="0"/>
              <a:t>的一条</a:t>
            </a:r>
          </a:p>
        </p:txBody>
      </p:sp>
      <p:sp>
        <p:nvSpPr>
          <p:cNvPr id="6" name="文本框 5"/>
          <p:cNvSpPr txBox="1"/>
          <p:nvPr/>
        </p:nvSpPr>
        <p:spPr>
          <a:xfrm>
            <a:off x="1343472" y="4725144"/>
            <a:ext cx="5400600" cy="1200329"/>
          </a:xfrm>
          <a:prstGeom prst="rect">
            <a:avLst/>
          </a:prstGeom>
          <a:noFill/>
        </p:spPr>
        <p:txBody>
          <a:bodyPr wrap="square" rtlCol="0">
            <a:spAutoFit/>
          </a:bodyPr>
          <a:lstStyle/>
          <a:p>
            <a:r>
              <a:rPr lang="zh-CN" altLang="en-US" dirty="0"/>
              <a:t>图中橙色的路径则是完成整个工程所需要的最短时间，即</a:t>
            </a:r>
            <a:r>
              <a:rPr lang="zh-CN" altLang="en-US" dirty="0">
                <a:solidFill>
                  <a:srgbClr val="0000FF"/>
                </a:solidFill>
              </a:rPr>
              <a:t>关键路径</a:t>
            </a:r>
            <a:r>
              <a:rPr lang="zh-CN" altLang="en-US" dirty="0"/>
              <a:t>，该路径上的活动叫做</a:t>
            </a:r>
            <a:r>
              <a:rPr lang="zh-CN" altLang="en-US" dirty="0">
                <a:solidFill>
                  <a:srgbClr val="0000FF"/>
                </a:solidFill>
              </a:rPr>
              <a:t>关键活动</a:t>
            </a:r>
          </a:p>
        </p:txBody>
      </p:sp>
      <p:sp>
        <p:nvSpPr>
          <p:cNvPr id="7" name="椭圆形标注 6"/>
          <p:cNvSpPr/>
          <p:nvPr/>
        </p:nvSpPr>
        <p:spPr bwMode="auto">
          <a:xfrm>
            <a:off x="6744072"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983432" y="44624"/>
            <a:ext cx="3384376"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2</a:t>
            </a:r>
            <a:r>
              <a:rPr lang="zh-CN" altLang="en-US" b="1" dirty="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099148" y="4117924"/>
            <a:ext cx="6661148" cy="2191396"/>
          </a:xfrm>
          <a:prstGeom prst="rect">
            <a:avLst/>
          </a:prstGeom>
        </p:spPr>
      </p:pic>
      <p:sp>
        <p:nvSpPr>
          <p:cNvPr id="7" name="椭圆形标注 6"/>
          <p:cNvSpPr/>
          <p:nvPr/>
        </p:nvSpPr>
        <p:spPr bwMode="auto">
          <a:xfrm>
            <a:off x="8976320"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944536" y="85855"/>
            <a:ext cx="349528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3</a:t>
            </a:r>
            <a:r>
              <a:rPr lang="zh-CN" altLang="en-US" b="1" dirty="0">
                <a:solidFill>
                  <a:srgbClr val="0000FF"/>
                </a:solidFill>
              </a:rPr>
              <a:t>：展会筹备</a:t>
            </a:r>
          </a:p>
        </p:txBody>
      </p:sp>
      <p:pic>
        <p:nvPicPr>
          <p:cNvPr id="2" name="图片 1"/>
          <p:cNvPicPr>
            <a:picLocks noChangeAspect="1"/>
          </p:cNvPicPr>
          <p:nvPr/>
        </p:nvPicPr>
        <p:blipFill>
          <a:blip r:embed="rId3"/>
          <a:stretch>
            <a:fillRect/>
          </a:stretch>
        </p:blipFill>
        <p:spPr>
          <a:xfrm>
            <a:off x="839416" y="977808"/>
            <a:ext cx="5562860" cy="2883240"/>
          </a:xfrm>
          <a:prstGeom prst="rect">
            <a:avLst/>
          </a:prstGeom>
        </p:spPr>
      </p:pic>
      <p:pic>
        <p:nvPicPr>
          <p:cNvPr id="9" name="图片 8"/>
          <p:cNvPicPr>
            <a:picLocks noChangeAspect="1"/>
          </p:cNvPicPr>
          <p:nvPr/>
        </p:nvPicPr>
        <p:blipFill>
          <a:blip r:embed="rId4"/>
          <a:stretch>
            <a:fillRect/>
          </a:stretch>
        </p:blipFill>
        <p:spPr>
          <a:xfrm>
            <a:off x="6566635" y="1409068"/>
            <a:ext cx="5362013" cy="1659892"/>
          </a:xfrm>
          <a:prstGeom prst="rect">
            <a:avLst/>
          </a:prstGeom>
        </p:spPr>
      </p:pic>
    </p:spTree>
    <p:extLst>
      <p:ext uri="{BB962C8B-B14F-4D97-AF65-F5344CB8AC3E}">
        <p14:creationId xmlns:p14="http://schemas.microsoft.com/office/powerpoint/2010/main" val="380074109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8184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1083357" y="44624"/>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4</a:t>
            </a:r>
            <a:r>
              <a:rPr lang="zh-CN" altLang="en-US" b="1" dirty="0">
                <a:solidFill>
                  <a:srgbClr val="0000FF"/>
                </a:solidFill>
              </a:rPr>
              <a:t>：做饭</a:t>
            </a:r>
          </a:p>
        </p:txBody>
      </p:sp>
      <p:pic>
        <p:nvPicPr>
          <p:cNvPr id="3" name="图片 2"/>
          <p:cNvPicPr>
            <a:picLocks noChangeAspect="1"/>
          </p:cNvPicPr>
          <p:nvPr/>
        </p:nvPicPr>
        <p:blipFill>
          <a:blip r:embed="rId2"/>
          <a:stretch>
            <a:fillRect/>
          </a:stretch>
        </p:blipFill>
        <p:spPr>
          <a:xfrm>
            <a:off x="1242914" y="1772816"/>
            <a:ext cx="5951368" cy="1538158"/>
          </a:xfrm>
          <a:prstGeom prst="rect">
            <a:avLst/>
          </a:prstGeom>
        </p:spPr>
      </p:pic>
      <p:sp>
        <p:nvSpPr>
          <p:cNvPr id="4" name="文本框 3"/>
          <p:cNvSpPr txBox="1"/>
          <p:nvPr/>
        </p:nvSpPr>
        <p:spPr>
          <a:xfrm>
            <a:off x="1199456" y="1196752"/>
            <a:ext cx="5112568" cy="461665"/>
          </a:xfrm>
          <a:prstGeom prst="rect">
            <a:avLst/>
          </a:prstGeom>
          <a:noFill/>
        </p:spPr>
        <p:txBody>
          <a:bodyPr wrap="square" rtlCol="0">
            <a:spAutoFit/>
          </a:bodyPr>
          <a:lstStyle/>
          <a:p>
            <a:r>
              <a:rPr lang="zh-CN" altLang="en-US" u="sng" dirty="0">
                <a:latin typeface="+mj-ea"/>
                <a:ea typeface="+mj-ea"/>
              </a:rPr>
              <a:t>妈妈下班买菜回到家，做饭的工序：</a:t>
            </a: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65" y="908720"/>
            <a:ext cx="3810311" cy="247029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351929" y="4365105"/>
            <a:ext cx="5328247" cy="1512167"/>
          </a:xfrm>
          <a:prstGeom prst="rect">
            <a:avLst/>
          </a:prstGeom>
        </p:spPr>
      </p:pic>
    </p:spTree>
    <p:extLst>
      <p:ext uri="{BB962C8B-B14F-4D97-AF65-F5344CB8AC3E}">
        <p14:creationId xmlns:p14="http://schemas.microsoft.com/office/powerpoint/2010/main" val="29452973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556196" y="980728"/>
            <a:ext cx="9111804" cy="4480148"/>
          </a:xfrm>
        </p:spPr>
        <p:txBody>
          <a:bodyPr>
            <a:normAutofit/>
          </a:bodyPr>
          <a:lstStyle/>
          <a:p>
            <a:pPr lvl="1"/>
            <a:r>
              <a:rPr lang="zh-CN" altLang="en-US" sz="2800" dirty="0"/>
              <a:t>工期问题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表示事件</a:t>
            </a:r>
            <a:r>
              <a:rPr lang="en-US" altLang="zh-CN" sz="2400" dirty="0"/>
              <a:t>/</a:t>
            </a:r>
            <a:r>
              <a:rPr lang="zh-CN" altLang="en-US" sz="2400" dirty="0"/>
              <a:t>状态；</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a:t>
            </a:r>
            <a:r>
              <a:rPr lang="zh-CN" altLang="en-US" sz="2400" dirty="0">
                <a:solidFill>
                  <a:srgbClr val="FF0000"/>
                </a:solidFill>
              </a:rPr>
              <a:t>活动</a:t>
            </a:r>
            <a:r>
              <a:rPr lang="zh-CN" altLang="en-US" sz="2400" dirty="0"/>
              <a:t>；</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a:t>
            </a:r>
            <a:r>
              <a:rPr lang="en-US" altLang="zh-CN" sz="2400" dirty="0" err="1">
                <a:solidFill>
                  <a:srgbClr val="0000CC"/>
                </a:solidFill>
              </a:rPr>
              <a:t>V</a:t>
            </a:r>
            <a:r>
              <a:rPr lang="en-US" altLang="zh-CN" sz="2400" baseline="-25000" dirty="0" err="1">
                <a:solidFill>
                  <a:srgbClr val="0000CC"/>
                </a:solidFill>
              </a:rPr>
              <a:t>j</a:t>
            </a:r>
            <a:r>
              <a:rPr lang="en-US" altLang="zh-CN" sz="2400" dirty="0" smtClean="0">
                <a:solidFill>
                  <a:srgbClr val="0000CC"/>
                </a:solidFill>
              </a:rPr>
              <a:t>&gt;</a:t>
            </a:r>
            <a:r>
              <a:rPr lang="zh-CN" altLang="en-US" sz="2400" dirty="0" smtClean="0">
                <a:solidFill>
                  <a:srgbClr val="0000CC"/>
                </a:solidFill>
              </a:rPr>
              <a:t>的权值</a:t>
            </a:r>
            <a:r>
              <a:rPr lang="en-US" altLang="zh-CN" sz="2400" dirty="0" smtClean="0"/>
              <a:t>——</a:t>
            </a:r>
            <a:r>
              <a:rPr lang="zh-CN" altLang="en-US" sz="2400" dirty="0"/>
              <a:t>表示</a:t>
            </a:r>
            <a:r>
              <a:rPr lang="zh-CN" altLang="en-US" sz="2400" dirty="0" smtClean="0"/>
              <a:t>活动持续事件；</a:t>
            </a:r>
            <a:endParaRPr lang="en-US" altLang="zh-CN" sz="2400" dirty="0"/>
          </a:p>
          <a:p>
            <a:pPr marL="933450" lvl="2" indent="-19050">
              <a:buNone/>
            </a:pPr>
            <a:r>
              <a:rPr lang="zh-CN" altLang="en-US" sz="2400" dirty="0">
                <a:solidFill>
                  <a:srgbClr val="FF0000"/>
                </a:solidFill>
              </a:rPr>
              <a:t>完成整个工程需要多少时间，那些工序最关键不能延迟？</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14955"/>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501008"/>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0" y="4077072"/>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关键路径问题</a:t>
            </a:r>
          </a:p>
        </p:txBody>
      </p:sp>
      <p:sp>
        <p:nvSpPr>
          <p:cNvPr id="31" name="Line 18"/>
          <p:cNvSpPr>
            <a:spLocks noChangeShapeType="1"/>
          </p:cNvSpPr>
          <p:nvPr/>
        </p:nvSpPr>
        <p:spPr bwMode="auto">
          <a:xfrm>
            <a:off x="8142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
        <p:nvSpPr>
          <p:cNvPr id="2" name="文本框 1"/>
          <p:cNvSpPr txBox="1"/>
          <p:nvPr/>
        </p:nvSpPr>
        <p:spPr>
          <a:xfrm>
            <a:off x="8328248" y="1664197"/>
            <a:ext cx="284050" cy="461665"/>
          </a:xfrm>
          <a:prstGeom prst="rect">
            <a:avLst/>
          </a:prstGeom>
          <a:noFill/>
        </p:spPr>
        <p:txBody>
          <a:bodyPr wrap="square" rtlCol="0">
            <a:spAutoFit/>
          </a:bodyPr>
          <a:lstStyle/>
          <a:p>
            <a:r>
              <a:rPr lang="en-US" altLang="zh-CN" dirty="0"/>
              <a:t>d</a:t>
            </a:r>
            <a:endParaRPr lang="zh-CN" altLang="en-US" dirty="0"/>
          </a:p>
        </p:txBody>
      </p:sp>
      <p:pic>
        <p:nvPicPr>
          <p:cNvPr id="24" name="图片 23"/>
          <p:cNvPicPr>
            <a:picLocks noChangeAspect="1"/>
          </p:cNvPicPr>
          <p:nvPr/>
        </p:nvPicPr>
        <p:blipFill>
          <a:blip r:embed="rId2"/>
          <a:stretch>
            <a:fillRect/>
          </a:stretch>
        </p:blipFill>
        <p:spPr>
          <a:xfrm>
            <a:off x="2063552" y="4721066"/>
            <a:ext cx="3528393" cy="1828772"/>
          </a:xfrm>
          <a:prstGeom prst="rect">
            <a:avLst/>
          </a:prstGeom>
        </p:spPr>
      </p:pic>
      <p:pic>
        <p:nvPicPr>
          <p:cNvPr id="27" name="图片 26"/>
          <p:cNvPicPr>
            <a:picLocks noChangeAspect="1"/>
          </p:cNvPicPr>
          <p:nvPr/>
        </p:nvPicPr>
        <p:blipFill>
          <a:blip r:embed="rId3"/>
          <a:stretch>
            <a:fillRect/>
          </a:stretch>
        </p:blipFill>
        <p:spPr>
          <a:xfrm>
            <a:off x="7356139" y="5013176"/>
            <a:ext cx="3812775" cy="1180302"/>
          </a:xfrm>
          <a:prstGeom prst="rect">
            <a:avLst/>
          </a:prstGeom>
        </p:spPr>
      </p:pic>
      <p:sp>
        <p:nvSpPr>
          <p:cNvPr id="3" name="圆角矩形标注 2"/>
          <p:cNvSpPr/>
          <p:nvPr/>
        </p:nvSpPr>
        <p:spPr bwMode="auto">
          <a:xfrm>
            <a:off x="8688288" y="875123"/>
            <a:ext cx="1872208" cy="699120"/>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400" b="1" dirty="0">
                <a:solidFill>
                  <a:srgbClr val="0000FF"/>
                </a:solidFill>
                <a:latin typeface="+mn-ea"/>
              </a:rPr>
              <a:t>每个事件表示在它之前的活动已完成，在它之后的活动才可以开始</a:t>
            </a:r>
          </a:p>
        </p:txBody>
      </p:sp>
    </p:spTree>
    <p:extLst>
      <p:ext uri="{BB962C8B-B14F-4D97-AF65-F5344CB8AC3E}">
        <p14:creationId xmlns:p14="http://schemas.microsoft.com/office/powerpoint/2010/main" val="25901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981322" y="261839"/>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810220" y="1169632"/>
            <a:ext cx="9398347"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用带权有向无环图表示一个工程：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Edge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4151784" y="3861049"/>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131568" y="764704"/>
            <a:ext cx="11797079" cy="5753447"/>
          </a:xfrm>
        </p:spPr>
        <p:txBody>
          <a:bodyPr>
            <a:normAutofit/>
          </a:bodyPr>
          <a:lstStyle/>
          <a:p>
            <a:pPr eaLnBrk="1" hangingPunct="1">
              <a:lnSpc>
                <a:spcPct val="9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chemeClr val="folHlink"/>
                </a:solidFill>
                <a:latin typeface="Times New Roman" panose="02020603050405020304" pitchFamily="18" charset="0"/>
              </a:rPr>
              <a:t>路径</a:t>
            </a:r>
            <a:r>
              <a:rPr kumimoji="1" lang="en-US" altLang="zh-CN" b="1" dirty="0">
                <a:solidFill>
                  <a:schemeClr val="folHlink"/>
                </a:solidFill>
                <a:latin typeface="Times New Roman" panose="02020603050405020304" pitchFamily="18" charset="0"/>
              </a:rPr>
              <a:t>(path)</a:t>
            </a:r>
            <a:endParaRPr kumimoji="1" lang="zh-CN" altLang="en-US" b="1" dirty="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在无向图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中，从顶点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p</a:t>
            </a:r>
            <a:r>
              <a:rPr kumimoji="1" lang="zh-CN" altLang="en-US" b="1" dirty="0">
                <a:latin typeface="Times New Roman" panose="02020603050405020304" pitchFamily="18" charset="0"/>
              </a:rPr>
              <a:t>到顶点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zh-CN" altLang="en-US" b="1" dirty="0">
                <a:latin typeface="Times New Roman" panose="02020603050405020304" pitchFamily="18" charset="0"/>
              </a:rPr>
              <a:t>的一条路径是</a:t>
            </a:r>
            <a:r>
              <a:rPr kumimoji="1" lang="zh-CN" altLang="en-US" b="1" dirty="0">
                <a:solidFill>
                  <a:schemeClr val="hlink"/>
                </a:solidFill>
                <a:latin typeface="Times New Roman" panose="02020603050405020304" pitchFamily="18" charset="0"/>
              </a:rPr>
              <a:t>顶点的序列</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 … , (</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路径上边的数目称为该路径的长度</a:t>
            </a:r>
            <a:r>
              <a:rPr kumimoji="1" lang="en-US" altLang="zh-CN" b="1" dirty="0">
                <a:latin typeface="Times New Roman" panose="02020603050405020304" pitchFamily="18" charset="0"/>
              </a:rPr>
              <a:t>(path length) </a:t>
            </a:r>
            <a:r>
              <a:rPr kumimoji="1" lang="zh-CN" altLang="en-US"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endParaRPr kumimoji="1" lang="zh-CN" altLang="en-US" sz="12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对于有向图，其路径也是有向的，其</a:t>
            </a:r>
            <a:r>
              <a:rPr kumimoji="1" lang="zh-CN" altLang="en-US" b="1" dirty="0">
                <a:solidFill>
                  <a:schemeClr val="hlink"/>
                </a:solidFill>
                <a:latin typeface="Times New Roman" panose="02020603050405020304" pitchFamily="18" charset="0"/>
              </a:rPr>
              <a:t>顶点序列为</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a:t>
            </a:r>
            <a:r>
              <a:rPr kumimoji="1" lang="en-US" altLang="zh-CN" b="1" dirty="0">
                <a:latin typeface="Times New Roman" panose="02020603050405020304" pitchFamily="18" charset="0"/>
              </a:rPr>
              <a:t>&lt;v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&gt;, &lt;v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&gt; , … , &lt;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&gt;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中的弧。</a:t>
            </a:r>
            <a:endParaRPr kumimoji="1" lang="en-US" altLang="zh-CN" b="1" dirty="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p>
        </p:txBody>
      </p:sp>
      <p:grpSp>
        <p:nvGrpSpPr>
          <p:cNvPr id="3" name="Group 3"/>
          <p:cNvGrpSpPr>
            <a:grpSpLocks/>
          </p:cNvGrpSpPr>
          <p:nvPr/>
        </p:nvGrpSpPr>
        <p:grpSpPr bwMode="auto">
          <a:xfrm>
            <a:off x="9338047" y="4411837"/>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706119" y="5661248"/>
            <a:ext cx="899028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例：（</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2" name="矩形 1"/>
          <p:cNvSpPr/>
          <p:nvPr/>
        </p:nvSpPr>
        <p:spPr>
          <a:xfrm>
            <a:off x="767408" y="123750"/>
            <a:ext cx="2757486" cy="646331"/>
          </a:xfrm>
          <a:prstGeom prst="rect">
            <a:avLst/>
          </a:prstGeom>
        </p:spPr>
        <p:txBody>
          <a:bodyPr wrap="none">
            <a:spAutoFit/>
          </a:bodyPr>
          <a:lstStyle/>
          <a:p>
            <a:pPr eaLnBrk="1" hangingPunct="1">
              <a:lnSpc>
                <a:spcPct val="90000"/>
              </a:lnSpc>
              <a:defRPr/>
            </a:pPr>
            <a:r>
              <a:rPr kumimoji="1" lang="zh-CN" altLang="en-US" sz="4000" b="1" dirty="0">
                <a:solidFill>
                  <a:srgbClr val="0000FF"/>
                </a:solidFill>
                <a:latin typeface="Times New Roman" panose="02020603050405020304" pitchFamily="18" charset="0"/>
              </a:rPr>
              <a:t>路径、回路</a:t>
            </a:r>
            <a:endParaRPr kumimoji="1" lang="en-US" altLang="zh-CN"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839416" y="980728"/>
            <a:ext cx="4772224" cy="504056"/>
          </a:xfrm>
        </p:spPr>
        <p:txBody>
          <a:bodyPr vert="horz" wrap="square" lIns="0" tIns="0" rIns="0" bIns="0" numCol="1" anchor="b" anchorCtr="0" compatLnSpc="1">
            <a:noAutofit/>
          </a:bodyPr>
          <a:lstStyle/>
          <a:p>
            <a:pPr lvl="1"/>
            <a:r>
              <a:rPr lang="zh-CN" altLang="en-US" sz="2800" dirty="0">
                <a:solidFill>
                  <a:srgbClr val="0000FF"/>
                </a:solidFill>
                <a:latin typeface="+mn-ea"/>
              </a:rPr>
              <a:t>顶点表示活动的网络</a:t>
            </a:r>
            <a:r>
              <a:rPr lang="en-US" altLang="zh-CN" sz="2800" dirty="0">
                <a:solidFill>
                  <a:srgbClr val="0000FF"/>
                </a:solidFill>
                <a:latin typeface="+mn-ea"/>
              </a:rPr>
              <a:t>(AOV</a:t>
            </a:r>
            <a:r>
              <a:rPr lang="zh-CN" altLang="en-US" sz="2800" dirty="0">
                <a:solidFill>
                  <a:srgbClr val="0000FF"/>
                </a:solidFill>
                <a:latin typeface="+mn-ea"/>
              </a:rPr>
              <a:t>网</a:t>
            </a:r>
            <a:r>
              <a:rPr lang="en-US" altLang="zh-CN" sz="2800" dirty="0">
                <a:solidFill>
                  <a:srgbClr val="0000FF"/>
                </a:solidFill>
                <a:latin typeface="+mn-ea"/>
              </a:rPr>
              <a:t>)</a:t>
            </a:r>
          </a:p>
        </p:txBody>
      </p:sp>
      <p:sp>
        <p:nvSpPr>
          <p:cNvPr id="3" name="内容占位符 2"/>
          <p:cNvSpPr>
            <a:spLocks noGrp="1"/>
          </p:cNvSpPr>
          <p:nvPr>
            <p:ph sz="half" idx="2"/>
          </p:nvPr>
        </p:nvSpPr>
        <p:spPr>
          <a:xfrm>
            <a:off x="1280118" y="1616620"/>
            <a:ext cx="4671866"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p>
          <a:p>
            <a:endParaRPr lang="zh-CN" altLang="en-US" sz="2400" dirty="0"/>
          </a:p>
        </p:txBody>
      </p:sp>
      <p:sp>
        <p:nvSpPr>
          <p:cNvPr id="27" name="Rectangle 2"/>
          <p:cNvSpPr>
            <a:spLocks noGrp="1" noChangeArrowheads="1"/>
          </p:cNvSpPr>
          <p:nvPr>
            <p:ph type="body" sz="quarter" idx="3"/>
          </p:nvPr>
        </p:nvSpPr>
        <p:spPr>
          <a:xfrm>
            <a:off x="6115696" y="980728"/>
            <a:ext cx="5452912" cy="504056"/>
          </a:xfrm>
        </p:spPr>
        <p:txBody>
          <a:bodyPr vert="horz" wrap="square" lIns="0" tIns="0" rIns="0" bIns="0" numCol="1" anchor="b" anchorCtr="0" compatLnSpc="1">
            <a:normAutofit/>
          </a:bodyPr>
          <a:lstStyle/>
          <a:p>
            <a:pPr lvl="1"/>
            <a:r>
              <a:rPr lang="zh-CN" altLang="en-US" sz="2800" dirty="0">
                <a:solidFill>
                  <a:srgbClr val="0000FF"/>
                </a:solidFill>
                <a:latin typeface="+mn-ea"/>
              </a:rPr>
              <a:t>边表示活动的网络</a:t>
            </a:r>
            <a:r>
              <a:rPr lang="en-US" altLang="zh-CN" sz="2800" dirty="0">
                <a:solidFill>
                  <a:srgbClr val="0000FF"/>
                </a:solidFill>
                <a:latin typeface="+mn-ea"/>
              </a:rPr>
              <a:t>(AOE</a:t>
            </a:r>
            <a:r>
              <a:rPr lang="zh-CN" altLang="en-US" sz="2800" dirty="0">
                <a:solidFill>
                  <a:srgbClr val="0000FF"/>
                </a:solidFill>
                <a:latin typeface="+mn-ea"/>
              </a:rPr>
              <a:t>网</a:t>
            </a:r>
            <a:r>
              <a:rPr lang="en-US" altLang="zh-CN" sz="2800" dirty="0">
                <a:solidFill>
                  <a:srgbClr val="0000FF"/>
                </a:solidFill>
                <a:latin typeface="+mn-ea"/>
              </a:rPr>
              <a:t>)</a:t>
            </a:r>
          </a:p>
        </p:txBody>
      </p:sp>
      <p:sp>
        <p:nvSpPr>
          <p:cNvPr id="14" name="内容占位符 13"/>
          <p:cNvSpPr>
            <a:spLocks noGrp="1"/>
          </p:cNvSpPr>
          <p:nvPr>
            <p:ph sz="quarter" idx="4"/>
          </p:nvPr>
        </p:nvSpPr>
        <p:spPr>
          <a:xfrm>
            <a:off x="6521844" y="1616620"/>
            <a:ext cx="4758732"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0099FF"/>
                </a:solidFill>
              </a:rPr>
              <a:t>事件</a:t>
            </a:r>
            <a:r>
              <a:rPr lang="en-US" altLang="zh-CN" sz="2400" dirty="0">
                <a:solidFill>
                  <a:srgbClr val="0099FF"/>
                </a:solidFill>
              </a:rPr>
              <a:t>/</a:t>
            </a:r>
            <a:r>
              <a:rPr lang="zh-CN" altLang="en-US" sz="2400" dirty="0">
                <a:solidFill>
                  <a:srgbClr val="0099FF"/>
                </a:solidFill>
              </a:rPr>
              <a:t>状态</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表示活动持续事件；</a:t>
            </a:r>
          </a:p>
          <a:p>
            <a:r>
              <a:rPr lang="zh-CN" altLang="en-US" sz="2400" dirty="0"/>
              <a:t>完成整个工程需要多少时间，那些工序最关键不能延迟？</a:t>
            </a:r>
          </a:p>
          <a:p>
            <a:endParaRPr lang="zh-CN" altLang="en-US" sz="2400" dirty="0"/>
          </a:p>
        </p:txBody>
      </p:sp>
      <p:sp>
        <p:nvSpPr>
          <p:cNvPr id="6" name="Rectangle 2"/>
          <p:cNvSpPr txBox="1">
            <a:spLocks noChangeArrowheads="1"/>
          </p:cNvSpPr>
          <p:nvPr/>
        </p:nvSpPr>
        <p:spPr bwMode="auto">
          <a:xfrm>
            <a:off x="1033046" y="-24231"/>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AOV  </a:t>
            </a:r>
            <a:r>
              <a:rPr lang="en-US" altLang="zh-CN" sz="4000" b="1" dirty="0" err="1">
                <a:solidFill>
                  <a:srgbClr val="0000FF"/>
                </a:solidFill>
              </a:rPr>
              <a:t>vs</a:t>
            </a:r>
            <a:r>
              <a:rPr lang="en-US" altLang="zh-CN" sz="4000" b="1" dirty="0">
                <a:solidFill>
                  <a:srgbClr val="0000FF"/>
                </a:solidFill>
              </a:rPr>
              <a:t>  AOE</a:t>
            </a:r>
            <a:endParaRPr lang="zh-CN" altLang="en-US" sz="4000" b="1" dirty="0">
              <a:solidFill>
                <a:srgbClr val="0000FF"/>
              </a:solidFill>
            </a:endParaRPr>
          </a:p>
        </p:txBody>
      </p:sp>
      <p:cxnSp>
        <p:nvCxnSpPr>
          <p:cNvPr id="16" name="直接连接符 15"/>
          <p:cNvCxnSpPr/>
          <p:nvPr/>
        </p:nvCxnSpPr>
        <p:spPr bwMode="auto">
          <a:xfrm>
            <a:off x="6096000" y="980729"/>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6744073" y="4629573"/>
            <a:ext cx="4104455" cy="2187598"/>
          </a:xfrm>
          <a:prstGeom prst="rect">
            <a:avLst/>
          </a:prstGeom>
        </p:spPr>
      </p:pic>
      <p:pic>
        <p:nvPicPr>
          <p:cNvPr id="22" name="图片 21"/>
          <p:cNvPicPr>
            <a:picLocks noChangeAspect="1"/>
          </p:cNvPicPr>
          <p:nvPr/>
        </p:nvPicPr>
        <p:blipFill>
          <a:blip r:embed="rId3"/>
          <a:stretch>
            <a:fillRect/>
          </a:stretch>
        </p:blipFill>
        <p:spPr>
          <a:xfrm>
            <a:off x="1582421" y="4941169"/>
            <a:ext cx="4536176" cy="1616798"/>
          </a:xfrm>
          <a:prstGeom prst="rect">
            <a:avLst/>
          </a:prstGeom>
        </p:spPr>
      </p:pic>
      <p:sp>
        <p:nvSpPr>
          <p:cNvPr id="24" name="文本框 23"/>
          <p:cNvSpPr txBox="1"/>
          <p:nvPr/>
        </p:nvSpPr>
        <p:spPr>
          <a:xfrm>
            <a:off x="5663952" y="4437113"/>
            <a:ext cx="1080120" cy="830997"/>
          </a:xfrm>
          <a:prstGeom prst="rect">
            <a:avLst/>
          </a:prstGeom>
          <a:noFill/>
        </p:spPr>
        <p:txBody>
          <a:bodyPr wrap="square" rtlCol="0">
            <a:spAutoFit/>
          </a:bodyPr>
          <a:lstStyle/>
          <a:p>
            <a:r>
              <a:rPr lang="zh-CN" altLang="en-US" dirty="0">
                <a:solidFill>
                  <a:srgbClr val="FF0000"/>
                </a:solidFill>
              </a:rPr>
              <a:t>活动</a:t>
            </a:r>
            <a:r>
              <a:rPr lang="en-US" altLang="zh-CN" dirty="0">
                <a:solidFill>
                  <a:srgbClr val="FF0000"/>
                </a:solidFill>
              </a:rPr>
              <a:t>/</a:t>
            </a:r>
            <a:r>
              <a:rPr lang="zh-CN" altLang="en-US" dirty="0">
                <a:solidFill>
                  <a:srgbClr val="FF0000"/>
                </a:solidFill>
              </a:rPr>
              <a:t>动作</a:t>
            </a:r>
          </a:p>
        </p:txBody>
      </p:sp>
      <p:cxnSp>
        <p:nvCxnSpPr>
          <p:cNvPr id="29" name="直接箭头连接符 28"/>
          <p:cNvCxnSpPr/>
          <p:nvPr/>
        </p:nvCxnSpPr>
        <p:spPr bwMode="auto">
          <a:xfrm flipH="1">
            <a:off x="4295800" y="4869160"/>
            <a:ext cx="1478632" cy="216024"/>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6369174"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07527" y="33982"/>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8.7 </a:t>
            </a:r>
            <a:r>
              <a:rPr lang="zh-CN" altLang="en-US" sz="4000" b="1" dirty="0">
                <a:solidFill>
                  <a:srgbClr val="0000FF"/>
                </a:solidFill>
              </a:rPr>
              <a:t>关键路径</a:t>
            </a:r>
          </a:p>
        </p:txBody>
      </p:sp>
      <p:sp>
        <p:nvSpPr>
          <p:cNvPr id="3" name="Text Box 3"/>
          <p:cNvSpPr txBox="1"/>
          <p:nvPr/>
        </p:nvSpPr>
        <p:spPr>
          <a:xfrm>
            <a:off x="1947865" y="908721"/>
            <a:ext cx="825259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每个事件表示在它之前的活动已完成，在它之后的活动才可以开始（约束条件）</a:t>
            </a:r>
          </a:p>
        </p:txBody>
      </p:sp>
      <p:sp>
        <p:nvSpPr>
          <p:cNvPr id="4" name="Text Box 4"/>
          <p:cNvSpPr txBox="1"/>
          <p:nvPr/>
        </p:nvSpPr>
        <p:spPr>
          <a:xfrm>
            <a:off x="1944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3791744" y="4365105"/>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1919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1778722" y="1124744"/>
            <a:ext cx="9000230" cy="5038725"/>
          </a:xfrm>
        </p:spPr>
        <p:txBody>
          <a:bodyPr>
            <a:noAutofit/>
          </a:bodyPr>
          <a:lstStyle/>
          <a:p>
            <a:r>
              <a:rPr lang="en-US" altLang="zh-CN" sz="2200" dirty="0"/>
              <a:t>1956</a:t>
            </a:r>
            <a:r>
              <a:rPr lang="zh-CN" altLang="en-US" sz="2200" dirty="0"/>
              <a:t>年美国杜邦公司的</a:t>
            </a:r>
            <a:r>
              <a:rPr lang="en-US" altLang="zh-CN" sz="2200" dirty="0"/>
              <a:t>Morgan Walker</a:t>
            </a:r>
            <a:r>
              <a:rPr lang="zh-CN" altLang="en-US" sz="2200" dirty="0"/>
              <a:t>和兰德公司的数学家</a:t>
            </a:r>
            <a:r>
              <a:rPr lang="en-US" altLang="zh-CN" sz="2200" dirty="0"/>
              <a:t>James E. Kelly</a:t>
            </a:r>
            <a:r>
              <a:rPr lang="zh-CN" altLang="en-US" sz="2200" dirty="0"/>
              <a:t>首次提出，</a:t>
            </a:r>
            <a:r>
              <a:rPr lang="en-US" altLang="zh-CN" sz="2200" dirty="0"/>
              <a:t>1957</a:t>
            </a:r>
            <a:r>
              <a:rPr lang="zh-CN" altLang="en-US" sz="2200" dirty="0"/>
              <a:t>首次用于建造化工厂，使工期比原计划缩短了</a:t>
            </a:r>
            <a:r>
              <a:rPr lang="en-US" altLang="zh-CN" sz="2200" dirty="0"/>
              <a:t>4</a:t>
            </a:r>
            <a:r>
              <a:rPr lang="zh-CN" altLang="en-US" sz="2200" dirty="0"/>
              <a:t>个月，</a:t>
            </a:r>
            <a:r>
              <a:rPr lang="en-US" altLang="zh-CN" sz="2200" dirty="0"/>
              <a:t>1959</a:t>
            </a:r>
            <a:r>
              <a:rPr lang="zh-CN" altLang="en-US" sz="2200" dirty="0"/>
              <a:t>年首次发表论文；</a:t>
            </a:r>
            <a:endParaRPr lang="en-US" altLang="zh-CN" sz="2200" dirty="0"/>
          </a:p>
          <a:p>
            <a:r>
              <a:rPr lang="zh-CN" altLang="en-US" sz="2200" dirty="0"/>
              <a:t>杜邦公司在采用关键路径法的一年中，节省了</a:t>
            </a:r>
            <a:r>
              <a:rPr lang="en-US" altLang="zh-CN" sz="2200" dirty="0"/>
              <a:t>100</a:t>
            </a:r>
            <a:r>
              <a:rPr lang="zh-CN" altLang="en-US" sz="2200" dirty="0"/>
              <a:t>万美元；</a:t>
            </a:r>
            <a:endParaRPr lang="en-US" altLang="zh-CN" sz="2200" dirty="0"/>
          </a:p>
          <a:p>
            <a:r>
              <a:rPr lang="en-US" altLang="zh-CN" sz="2200" dirty="0"/>
              <a:t>1972</a:t>
            </a:r>
            <a:r>
              <a:rPr lang="zh-CN" altLang="en-US" sz="2200" dirty="0"/>
              <a:t>年法庭由于承包商没有使用关键路径法（</a:t>
            </a:r>
            <a:r>
              <a:rPr lang="en-US" altLang="zh-CN" sz="2200" dirty="0"/>
              <a:t>CPM</a:t>
            </a:r>
            <a:r>
              <a:rPr lang="zh-CN" altLang="en-US" sz="2200" dirty="0"/>
              <a:t>）而拒绝了承包商的索赔，因为其使用的横道图不能显示具体的活动是否在关键线路上，从而无法判断活动耽误对于整体的影响；</a:t>
            </a:r>
            <a:endParaRPr lang="en-US" altLang="zh-CN" sz="2200" dirty="0"/>
          </a:p>
          <a:p>
            <a:r>
              <a:rPr lang="zh-CN" altLang="en-US" sz="2200" dirty="0"/>
              <a:t>适用于已有实际经验的项目，各活动所需作业时间可确定或者可预估；</a:t>
            </a:r>
            <a:endParaRPr lang="en-US" altLang="zh-CN" sz="2200" dirty="0"/>
          </a:p>
          <a:p>
            <a:r>
              <a:rPr lang="zh-CN" altLang="en-US" sz="2200" dirty="0"/>
              <a:t>项目管理专业人员资格认证</a:t>
            </a:r>
            <a:r>
              <a:rPr lang="en-US" altLang="zh-CN" sz="2200" dirty="0"/>
              <a:t>(Project Management Professional, PMP)</a:t>
            </a:r>
            <a:r>
              <a:rPr lang="zh-CN" altLang="en-US" sz="2200" dirty="0"/>
              <a:t>考试必考内容；</a:t>
            </a:r>
            <a:endParaRPr lang="en-US" altLang="zh-CN" sz="2200" dirty="0"/>
          </a:p>
          <a:p>
            <a:r>
              <a:rPr lang="zh-CN" altLang="en-US" sz="2200" dirty="0"/>
              <a:t>确定关键路径的目的在于找出项目的总工期以及那些影响工期的关键活动；</a:t>
            </a:r>
          </a:p>
        </p:txBody>
      </p:sp>
    </p:spTree>
    <p:extLst>
      <p:ext uri="{BB962C8B-B14F-4D97-AF65-F5344CB8AC3E}">
        <p14:creationId xmlns:p14="http://schemas.microsoft.com/office/powerpoint/2010/main" val="337193156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263352" y="260648"/>
            <a:ext cx="11593288" cy="5193185"/>
          </a:xfrm>
        </p:spPr>
        <p:txBody>
          <a:bodyPr>
            <a:noAutofit/>
          </a:bodyPr>
          <a:lstStyle/>
          <a:p>
            <a:pPr marL="279400" lvl="1" indent="-279400" eaLnBrk="1" hangingPunct="1">
              <a:defRPr/>
            </a:pPr>
            <a:r>
              <a:rPr kumimoji="1" lang="zh-CN" altLang="en-US" sz="3200" b="1" dirty="0" smtClean="0">
                <a:solidFill>
                  <a:srgbClr val="FF0000"/>
                </a:solidFill>
                <a:latin typeface="Times New Roman" panose="02020603050405020304" pitchFamily="18" charset="0"/>
                <a:ea typeface="黑体" panose="02010609060101010101" pitchFamily="49" charset="-122"/>
              </a:rPr>
              <a:t>定义</a:t>
            </a:r>
            <a:r>
              <a:rPr kumimoji="1" lang="en-US" altLang="zh-CN" sz="3200" b="1" dirty="0" smtClean="0">
                <a:solidFill>
                  <a:srgbClr val="FF0000"/>
                </a:solidFill>
                <a:latin typeface="Times New Roman" panose="02020603050405020304" pitchFamily="18" charset="0"/>
                <a:ea typeface="黑体" panose="02010609060101010101" pitchFamily="49" charset="-122"/>
              </a:rPr>
              <a:t>1</a:t>
            </a:r>
            <a:endParaRPr kumimoji="1" lang="zh-CN" altLang="en-US" sz="32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sz="2400" b="1" u="sng" dirty="0" smtClean="0">
                <a:latin typeface="Times New Roman" panose="02020603050405020304" pitchFamily="18" charset="0"/>
                <a:ea typeface="黑体" panose="02010609060101010101" pitchFamily="49" charset="-122"/>
              </a:rPr>
              <a:t>AOE</a:t>
            </a:r>
            <a:r>
              <a:rPr kumimoji="1" lang="zh-CN" altLang="en-US" sz="2400" b="1" u="sng" dirty="0" smtClean="0">
                <a:latin typeface="Times New Roman" panose="02020603050405020304" pitchFamily="18" charset="0"/>
                <a:ea typeface="黑体" panose="02010609060101010101" pitchFamily="49" charset="-122"/>
              </a:rPr>
              <a:t>网</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latin typeface="Times New Roman" panose="02020603050405020304" pitchFamily="18" charset="0"/>
                <a:ea typeface="黑体" panose="02010609060101010101" pitchFamily="49" charset="-122"/>
              </a:rPr>
              <a:t>Activity On Edge network, </a:t>
            </a:r>
            <a:r>
              <a:rPr kumimoji="1" lang="zh-CN" altLang="en-US" sz="2400" b="1" dirty="0" smtClean="0">
                <a:latin typeface="Times New Roman" panose="02020603050405020304" pitchFamily="18" charset="0"/>
                <a:ea typeface="黑体" panose="02010609060101010101" pitchFamily="49" charset="-122"/>
              </a:rPr>
              <a:t>边表示活动的网</a:t>
            </a:r>
            <a:r>
              <a:rPr kumimoji="1" lang="en-US" altLang="zh-CN" sz="2400" b="1" dirty="0" smtClean="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是一个</a:t>
            </a:r>
            <a:r>
              <a:rPr kumimoji="1" lang="zh-CN" altLang="en-US" sz="2400"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sz="2400" b="1" dirty="0" smtClean="0">
                <a:latin typeface="Times New Roman" panose="02020603050405020304" pitchFamily="18" charset="0"/>
                <a:ea typeface="黑体" panose="02010609060101010101" pitchFamily="49" charset="-122"/>
              </a:rPr>
              <a:t>的带权有向无环图。网中仅存在一个入度为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的顶点，称作</a:t>
            </a:r>
            <a:r>
              <a:rPr kumimoji="1" lang="zh-CN" altLang="en-US" sz="2400" b="1" dirty="0" smtClean="0">
                <a:solidFill>
                  <a:srgbClr val="FF0000"/>
                </a:solidFill>
                <a:latin typeface="Times New Roman" panose="02020603050405020304" pitchFamily="18" charset="0"/>
                <a:ea typeface="黑体" panose="02010609060101010101" pitchFamily="49" charset="-122"/>
              </a:rPr>
              <a:t>开始顶点</a:t>
            </a:r>
            <a:r>
              <a:rPr kumimoji="1" lang="en-US" altLang="zh-CN" sz="2400" b="1" dirty="0" smtClean="0">
                <a:solidFill>
                  <a:srgbClr val="FF0000"/>
                </a:solidFill>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；网中仅存在一个出度为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的顶点，称为</a:t>
            </a:r>
            <a:r>
              <a:rPr kumimoji="1" lang="zh-CN" altLang="en-US" sz="2400" b="1" dirty="0" smtClean="0">
                <a:solidFill>
                  <a:srgbClr val="FF0000"/>
                </a:solidFill>
                <a:latin typeface="Times New Roman" panose="02020603050405020304" pitchFamily="18" charset="0"/>
                <a:ea typeface="黑体" panose="02010609060101010101" pitchFamily="49" charset="-122"/>
              </a:rPr>
              <a:t>结束顶点</a:t>
            </a:r>
            <a:r>
              <a:rPr kumimoji="1" lang="en-US" altLang="zh-CN" sz="2400" b="1" dirty="0" smtClean="0">
                <a:solidFill>
                  <a:srgbClr val="FF0000"/>
                </a:solidFill>
                <a:latin typeface="Times New Roman" panose="02020603050405020304" pitchFamily="18" charset="0"/>
                <a:ea typeface="黑体" panose="02010609060101010101" pitchFamily="49" charset="-122"/>
              </a:rPr>
              <a:t>vn</a:t>
            </a:r>
            <a:endParaRPr kumimoji="1" lang="zh-CN" altLang="en-US" sz="24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smtClean="0">
                <a:latin typeface="Times New Roman" panose="02020603050405020304" pitchFamily="18" charset="0"/>
                <a:ea typeface="黑体" panose="02010609060101010101" pitchFamily="49" charset="-122"/>
              </a:rPr>
              <a:t>距离</a:t>
            </a:r>
            <a:r>
              <a:rPr kumimoji="1" lang="zh-CN" altLang="en-US" sz="2400" b="1" dirty="0" smtClean="0">
                <a:latin typeface="Times New Roman" panose="02020603050405020304" pitchFamily="18" charset="0"/>
                <a:ea typeface="黑体" panose="02010609060101010101" pitchFamily="49" charset="-122"/>
              </a:rPr>
              <a:t>——路径上各活动持续时间之和</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关键路径</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从开始顶点到结束顶点的</a:t>
            </a:r>
            <a:r>
              <a:rPr kumimoji="1" lang="zh-CN" altLang="en-US" sz="2400" b="1" dirty="0">
                <a:solidFill>
                  <a:srgbClr val="0000FF"/>
                </a:solidFill>
                <a:latin typeface="Times New Roman" panose="02020603050405020304" pitchFamily="18" charset="0"/>
                <a:ea typeface="黑体" panose="02010609060101010101" pitchFamily="49" charset="-122"/>
              </a:rPr>
              <a:t>距离最长</a:t>
            </a:r>
            <a:r>
              <a:rPr kumimoji="1" lang="zh-CN" altLang="en-US" sz="2400" b="1" dirty="0">
                <a:latin typeface="Times New Roman" panose="02020603050405020304" pitchFamily="18" charset="0"/>
                <a:ea typeface="黑体" panose="02010609060101010101" pitchFamily="49" charset="-122"/>
              </a:rPr>
              <a:t>的路径 </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a:t>
            </a:r>
            <a:r>
              <a:rPr kumimoji="1" lang="zh-CN" altLang="en-US" sz="2400" b="1" u="sng" dirty="0" smtClean="0">
                <a:latin typeface="Times New Roman" panose="02020603050405020304" pitchFamily="18" charset="0"/>
                <a:ea typeface="黑体" panose="02010609060101010101" pitchFamily="49" charset="-122"/>
              </a:rPr>
              <a:t>活动</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关键路径</a:t>
            </a:r>
            <a:r>
              <a:rPr kumimoji="1" lang="zh-CN" altLang="en-US" sz="2400"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由于</a:t>
            </a:r>
            <a:r>
              <a:rPr kumimoji="1" lang="en-US" altLang="zh-CN" sz="2400" b="1" dirty="0">
                <a:latin typeface="Times New Roman" panose="02020603050405020304" pitchFamily="18" charset="0"/>
                <a:ea typeface="黑体" panose="02010609060101010101" pitchFamily="49" charset="-122"/>
              </a:rPr>
              <a:t>AOE</a:t>
            </a:r>
            <a:r>
              <a:rPr kumimoji="1" lang="zh-CN" altLang="en-US" sz="2400"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约束条件</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a:t>
            </a:r>
            <a:r>
              <a:rPr kumimoji="1" lang="zh-CN" altLang="en-US" sz="2400" b="1" u="sng" dirty="0">
                <a:latin typeface="Times New Roman" panose="02020603050405020304" pitchFamily="18" charset="0"/>
                <a:ea typeface="黑体" panose="02010609060101010101" pitchFamily="49" charset="-122"/>
              </a:rPr>
              <a:t>完成该工程的最少时间就是该工程</a:t>
            </a:r>
            <a:r>
              <a:rPr kumimoji="1" lang="en-US" altLang="zh-CN" sz="2400" b="1" u="sng" dirty="0">
                <a:latin typeface="Times New Roman" panose="02020603050405020304" pitchFamily="18" charset="0"/>
                <a:ea typeface="黑体" panose="02010609060101010101" pitchFamily="49" charset="-122"/>
              </a:rPr>
              <a:t>AOE</a:t>
            </a:r>
            <a:r>
              <a:rPr kumimoji="1" lang="zh-CN" altLang="en-US" sz="2400" b="1" u="sng" dirty="0">
                <a:latin typeface="Times New Roman" panose="02020603050405020304" pitchFamily="18" charset="0"/>
                <a:ea typeface="黑体" panose="02010609060101010101" pitchFamily="49" charset="-122"/>
              </a:rPr>
              <a:t>网的</a:t>
            </a:r>
            <a:br>
              <a:rPr kumimoji="1" lang="zh-CN" altLang="en-US" sz="2400" b="1" u="sng" dirty="0">
                <a:latin typeface="Times New Roman" panose="02020603050405020304" pitchFamily="18" charset="0"/>
                <a:ea typeface="黑体" panose="02010609060101010101" pitchFamily="49" charset="-122"/>
              </a:rPr>
            </a:br>
            <a:r>
              <a:rPr kumimoji="1" lang="zh-CN" altLang="en-US" sz="2400" b="1" u="sng" dirty="0">
                <a:latin typeface="Times New Roman" panose="02020603050405020304" pitchFamily="18" charset="0"/>
                <a:ea typeface="黑体" panose="02010609060101010101" pitchFamily="49" charset="-122"/>
              </a:rPr>
              <a:t>关键路径的距离</a:t>
            </a:r>
            <a:r>
              <a:rPr kumimoji="1" lang="zh-CN" altLang="en-US" sz="2400"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sz="2400"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36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只有在某顶点所代表的</a:t>
            </a:r>
            <a:r>
              <a:rPr kumimoji="1" lang="zh-CN" altLang="en-US" sz="2400" b="1" dirty="0">
                <a:solidFill>
                  <a:srgbClr val="0000FF"/>
                </a:solidFill>
                <a:latin typeface="Times New Roman" panose="02020603050405020304" pitchFamily="18" charset="0"/>
                <a:ea typeface="黑体" panose="02010609060101010101" pitchFamily="49" charset="-122"/>
              </a:rPr>
              <a:t>事件发生后</a:t>
            </a:r>
            <a:r>
              <a:rPr kumimoji="1" lang="zh-CN" altLang="en-US" sz="2400"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只有在进入某顶点的</a:t>
            </a:r>
            <a:r>
              <a:rPr kumimoji="1" lang="zh-CN" altLang="en-US" sz="2400" b="1" dirty="0">
                <a:solidFill>
                  <a:srgbClr val="0000FF"/>
                </a:solidFill>
                <a:latin typeface="Times New Roman" panose="02020603050405020304" pitchFamily="18" charset="0"/>
                <a:ea typeface="黑体" panose="02010609060101010101" pitchFamily="49" charset="-122"/>
              </a:rPr>
              <a:t>各活动都结束</a:t>
            </a:r>
            <a:r>
              <a:rPr kumimoji="1" lang="zh-CN" altLang="en-US" sz="2400"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6600826"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20106522">
                <a:off x="2166" y="592"/>
                <a:ext cx="600"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2" end="2"/>
                                            </p:txEl>
                                          </p:spTgt>
                                        </p:tgtEl>
                                        <p:attrNameLst>
                                          <p:attrName>style.visibility</p:attrName>
                                        </p:attrNameLst>
                                      </p:cBhvr>
                                      <p:to>
                                        <p:strVal val="visible"/>
                                      </p:to>
                                    </p:set>
                                    <p:anim calcmode="lin" valueType="num">
                                      <p:cBhvr additive="base">
                                        <p:cTn id="13"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anim calcmode="lin" valueType="num">
                                      <p:cBhvr additive="base">
                                        <p:cTn id="19"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6">
                                            <p:txEl>
                                              <p:pRg st="4" end="4"/>
                                            </p:txEl>
                                          </p:spTgt>
                                        </p:tgtEl>
                                        <p:attrNameLst>
                                          <p:attrName>style.visibility</p:attrName>
                                        </p:attrNameLst>
                                      </p:cBhvr>
                                      <p:to>
                                        <p:strVal val="visible"/>
                                      </p:to>
                                    </p:set>
                                    <p:anim calcmode="lin" valueType="num">
                                      <p:cBhvr additive="base">
                                        <p:cTn id="25"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66">
                                            <p:txEl>
                                              <p:pRg st="5" end="5"/>
                                            </p:txEl>
                                          </p:spTgt>
                                        </p:tgtEl>
                                        <p:attrNameLst>
                                          <p:attrName>style.visibility</p:attrName>
                                        </p:attrNameLst>
                                      </p:cBhvr>
                                      <p:to>
                                        <p:strVal val="visible"/>
                                      </p:to>
                                    </p:set>
                                    <p:anim calcmode="lin" valueType="num">
                                      <p:cBhvr additive="base">
                                        <p:cTn id="31"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6866">
                                            <p:txEl>
                                              <p:pRg st="9" end="9"/>
                                            </p:txEl>
                                          </p:spTgt>
                                        </p:tgtEl>
                                        <p:attrNameLst>
                                          <p:attrName>style.visibility</p:attrName>
                                        </p:attrNameLst>
                                      </p:cBhvr>
                                      <p:to>
                                        <p:strVal val="visible"/>
                                      </p:to>
                                    </p:set>
                                    <p:animEffect transition="in" filter="barn(inVertical)">
                                      <p:cBhvr>
                                        <p:cTn id="37" dur="500"/>
                                        <p:tgtEl>
                                          <p:spTgt spid="36866">
                                            <p:txEl>
                                              <p:pRg st="9" end="9"/>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40" dur="500"/>
                                        <p:tgtEl>
                                          <p:spTgt spid="36866">
                                            <p:txEl>
                                              <p:pRg st="10" end="10"/>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3"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3276600" y="28670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a</a:t>
            </a:r>
            <a:endParaRPr lang="en-US" altLang="zh-CN" sz="3200"/>
          </a:p>
        </p:txBody>
      </p:sp>
      <p:sp>
        <p:nvSpPr>
          <p:cNvPr id="5" name="Oval 3"/>
          <p:cNvSpPr>
            <a:spLocks noChangeArrowheads="1"/>
          </p:cNvSpPr>
          <p:nvPr/>
        </p:nvSpPr>
        <p:spPr bwMode="auto">
          <a:xfrm>
            <a:off x="4800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b</a:t>
            </a:r>
            <a:endParaRPr lang="en-US" altLang="zh-CN" sz="3200"/>
          </a:p>
        </p:txBody>
      </p:sp>
      <p:sp>
        <p:nvSpPr>
          <p:cNvPr id="6" name="Oval 4"/>
          <p:cNvSpPr>
            <a:spLocks noChangeArrowheads="1"/>
          </p:cNvSpPr>
          <p:nvPr/>
        </p:nvSpPr>
        <p:spPr bwMode="auto">
          <a:xfrm>
            <a:off x="4800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c</a:t>
            </a:r>
            <a:endParaRPr lang="en-US" altLang="zh-CN" sz="3200"/>
          </a:p>
        </p:txBody>
      </p:sp>
      <p:sp>
        <p:nvSpPr>
          <p:cNvPr id="7" name="Oval 5"/>
          <p:cNvSpPr>
            <a:spLocks noChangeArrowheads="1"/>
          </p:cNvSpPr>
          <p:nvPr/>
        </p:nvSpPr>
        <p:spPr bwMode="auto">
          <a:xfrm>
            <a:off x="38862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d</a:t>
            </a:r>
            <a:endParaRPr lang="en-US" altLang="zh-CN" sz="3200"/>
          </a:p>
        </p:txBody>
      </p:sp>
      <p:sp>
        <p:nvSpPr>
          <p:cNvPr id="8" name="Oval 6"/>
          <p:cNvSpPr>
            <a:spLocks noChangeArrowheads="1"/>
          </p:cNvSpPr>
          <p:nvPr/>
        </p:nvSpPr>
        <p:spPr bwMode="auto">
          <a:xfrm>
            <a:off x="6324600" y="29432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e</a:t>
            </a:r>
            <a:endParaRPr lang="en-US" altLang="zh-CN" sz="3200"/>
          </a:p>
        </p:txBody>
      </p:sp>
      <p:sp>
        <p:nvSpPr>
          <p:cNvPr id="9" name="Oval 7"/>
          <p:cNvSpPr>
            <a:spLocks noChangeArrowheads="1"/>
          </p:cNvSpPr>
          <p:nvPr/>
        </p:nvSpPr>
        <p:spPr bwMode="auto">
          <a:xfrm>
            <a:off x="67818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f</a:t>
            </a:r>
            <a:endParaRPr lang="en-US" altLang="zh-CN" sz="3200"/>
          </a:p>
        </p:txBody>
      </p:sp>
      <p:sp>
        <p:nvSpPr>
          <p:cNvPr id="10" name="Oval 8"/>
          <p:cNvSpPr>
            <a:spLocks noChangeArrowheads="1"/>
          </p:cNvSpPr>
          <p:nvPr/>
        </p:nvSpPr>
        <p:spPr bwMode="auto">
          <a:xfrm>
            <a:off x="7848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g</a:t>
            </a:r>
            <a:endParaRPr lang="en-US" altLang="zh-CN" sz="3200"/>
          </a:p>
        </p:txBody>
      </p:sp>
      <p:sp>
        <p:nvSpPr>
          <p:cNvPr id="11" name="Oval 9"/>
          <p:cNvSpPr>
            <a:spLocks noChangeArrowheads="1"/>
          </p:cNvSpPr>
          <p:nvPr/>
        </p:nvSpPr>
        <p:spPr bwMode="auto">
          <a:xfrm>
            <a:off x="7848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h</a:t>
            </a:r>
            <a:endParaRPr lang="en-US" altLang="zh-CN" sz="3200"/>
          </a:p>
        </p:txBody>
      </p:sp>
      <p:sp>
        <p:nvSpPr>
          <p:cNvPr id="12" name="Oval 10"/>
          <p:cNvSpPr>
            <a:spLocks noChangeArrowheads="1"/>
          </p:cNvSpPr>
          <p:nvPr/>
        </p:nvSpPr>
        <p:spPr bwMode="auto">
          <a:xfrm>
            <a:off x="9372600" y="29432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k</a:t>
            </a:r>
            <a:endParaRPr lang="en-US" altLang="zh-CN" sz="3200"/>
          </a:p>
        </p:txBody>
      </p:sp>
      <p:sp>
        <p:nvSpPr>
          <p:cNvPr id="13" name="Line 11"/>
          <p:cNvSpPr>
            <a:spLocks noChangeShapeType="1"/>
          </p:cNvSpPr>
          <p:nvPr/>
        </p:nvSpPr>
        <p:spPr bwMode="auto">
          <a:xfrm flipV="1">
            <a:off x="3657600" y="22574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3733800" y="3095600"/>
            <a:ext cx="1066800" cy="8382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5257800" y="32480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257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V="1">
            <a:off x="67056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8305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V="1">
            <a:off x="8305800" y="33242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6781800" y="3248000"/>
            <a:ext cx="1066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3505200" y="3324200"/>
            <a:ext cx="609600" cy="1447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4343400" y="5000600"/>
            <a:ext cx="2438400" cy="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flipV="1">
            <a:off x="7239000" y="4238600"/>
            <a:ext cx="685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2"/>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6</a:t>
            </a:r>
            <a:endParaRPr lang="en-US" altLang="zh-CN" sz="3200"/>
          </a:p>
        </p:txBody>
      </p:sp>
      <p:sp>
        <p:nvSpPr>
          <p:cNvPr id="25" name="Text Box 23"/>
          <p:cNvSpPr txBox="1">
            <a:spLocks noChangeArrowheads="1"/>
          </p:cNvSpPr>
          <p:nvPr/>
        </p:nvSpPr>
        <p:spPr bwMode="auto">
          <a:xfrm>
            <a:off x="4114800" y="30495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26" name="Text Box 24"/>
          <p:cNvSpPr txBox="1">
            <a:spLocks noChangeArrowheads="1"/>
          </p:cNvSpPr>
          <p:nvPr/>
        </p:nvSpPr>
        <p:spPr bwMode="auto">
          <a:xfrm>
            <a:off x="3803650" y="37242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5</a:t>
            </a:r>
            <a:endParaRPr lang="en-US" altLang="zh-CN" sz="3200"/>
          </a:p>
        </p:txBody>
      </p:sp>
      <p:sp>
        <p:nvSpPr>
          <p:cNvPr id="27" name="Text Box 25"/>
          <p:cNvSpPr txBox="1">
            <a:spLocks noChangeArrowheads="1"/>
          </p:cNvSpPr>
          <p:nvPr/>
        </p:nvSpPr>
        <p:spPr bwMode="auto">
          <a:xfrm>
            <a:off x="5327650" y="44973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p>
        </p:txBody>
      </p:sp>
      <p:sp>
        <p:nvSpPr>
          <p:cNvPr id="28" name="Text Box 26"/>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29" name="Text Box 27"/>
          <p:cNvSpPr txBox="1">
            <a:spLocks noChangeArrowheads="1"/>
          </p:cNvSpPr>
          <p:nvPr/>
        </p:nvSpPr>
        <p:spPr bwMode="auto">
          <a:xfrm>
            <a:off x="5546725" y="31908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30" name="Text Box 28"/>
          <p:cNvSpPr txBox="1">
            <a:spLocks noChangeArrowheads="1"/>
          </p:cNvSpPr>
          <p:nvPr/>
        </p:nvSpPr>
        <p:spPr bwMode="auto">
          <a:xfrm>
            <a:off x="7004050" y="2181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8</a:t>
            </a:r>
            <a:endParaRPr lang="en-US" altLang="zh-CN" sz="3200"/>
          </a:p>
        </p:txBody>
      </p:sp>
      <p:sp>
        <p:nvSpPr>
          <p:cNvPr id="31" name="Text Box 29"/>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7</a:t>
            </a:r>
            <a:endParaRPr lang="en-US" altLang="zh-CN" sz="3200"/>
          </a:p>
        </p:txBody>
      </p:sp>
      <p:sp>
        <p:nvSpPr>
          <p:cNvPr id="32" name="Text Box 30"/>
          <p:cNvSpPr txBox="1">
            <a:spLocks noChangeArrowheads="1"/>
          </p:cNvSpPr>
          <p:nvPr/>
        </p:nvSpPr>
        <p:spPr bwMode="auto">
          <a:xfrm>
            <a:off x="8756650" y="20589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solidFill>
                <a:srgbClr val="0000FF"/>
              </a:solidFill>
            </a:endParaRPr>
          </a:p>
        </p:txBody>
      </p:sp>
      <p:sp>
        <p:nvSpPr>
          <p:cNvPr id="33" name="Text Box 31"/>
          <p:cNvSpPr txBox="1">
            <a:spLocks noChangeArrowheads="1"/>
          </p:cNvSpPr>
          <p:nvPr/>
        </p:nvSpPr>
        <p:spPr bwMode="auto">
          <a:xfrm>
            <a:off x="8366125"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4" name="Text Box 32"/>
          <p:cNvSpPr txBox="1">
            <a:spLocks noChangeArrowheads="1"/>
          </p:cNvSpPr>
          <p:nvPr/>
        </p:nvSpPr>
        <p:spPr bwMode="auto">
          <a:xfrm>
            <a:off x="7146925" y="42687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5" name="Line 33"/>
          <p:cNvSpPr>
            <a:spLocks noChangeShapeType="1"/>
          </p:cNvSpPr>
          <p:nvPr/>
        </p:nvSpPr>
        <p:spPr bwMode="auto">
          <a:xfrm flipV="1">
            <a:off x="3657600" y="22574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5257800" y="2257400"/>
            <a:ext cx="11430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6781800" y="3248000"/>
            <a:ext cx="10668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flipV="1">
            <a:off x="8305800" y="33242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1711326" y="17240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latin typeface="隶书" pitchFamily="49" charset="-122"/>
                <a:ea typeface="隶书" pitchFamily="49" charset="-122"/>
              </a:rPr>
              <a:t>例如</a:t>
            </a:r>
            <a:r>
              <a:rPr lang="en-US" altLang="zh-CN" sz="3600">
                <a:solidFill>
                  <a:srgbClr val="800000"/>
                </a:solidFill>
                <a:latin typeface="隶书" pitchFamily="49" charset="-122"/>
                <a:ea typeface="隶书" pitchFamily="49" charset="-122"/>
              </a:rPr>
              <a:t>:</a:t>
            </a:r>
            <a:endParaRPr lang="en-US" altLang="zh-CN" sz="3200"/>
          </a:p>
        </p:txBody>
      </p:sp>
      <p:sp>
        <p:nvSpPr>
          <p:cNvPr id="40" name="Text Box 38"/>
          <p:cNvSpPr txBox="1">
            <a:spLocks noChangeArrowheads="1"/>
          </p:cNvSpPr>
          <p:nvPr/>
        </p:nvSpPr>
        <p:spPr bwMode="auto">
          <a:xfrm>
            <a:off x="1736928" y="928003"/>
            <a:ext cx="89310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u="sng" dirty="0">
                <a:solidFill>
                  <a:srgbClr val="000099"/>
                </a:solidFill>
              </a:rPr>
              <a:t>整个工程完成的时间为</a:t>
            </a:r>
            <a:r>
              <a:rPr lang="zh-CN" altLang="en-US" dirty="0">
                <a:solidFill>
                  <a:srgbClr val="000099"/>
                </a:solidFill>
              </a:rPr>
              <a:t>：从有向图的</a:t>
            </a:r>
            <a:r>
              <a:rPr lang="zh-CN" altLang="en-US" dirty="0">
                <a:solidFill>
                  <a:srgbClr val="0000FF"/>
                </a:solidFill>
              </a:rPr>
              <a:t>源点</a:t>
            </a:r>
            <a:r>
              <a:rPr lang="zh-CN" altLang="en-US" dirty="0">
                <a:solidFill>
                  <a:srgbClr val="000099"/>
                </a:solidFill>
              </a:rPr>
              <a:t>到</a:t>
            </a:r>
            <a:r>
              <a:rPr lang="zh-CN" altLang="en-US" dirty="0">
                <a:solidFill>
                  <a:srgbClr val="0000FF"/>
                </a:solidFill>
              </a:rPr>
              <a:t>汇点</a:t>
            </a:r>
            <a:r>
              <a:rPr lang="zh-CN" altLang="en-US" dirty="0">
                <a:solidFill>
                  <a:srgbClr val="000099"/>
                </a:solidFill>
              </a:rPr>
              <a:t>的最长路径。</a:t>
            </a:r>
            <a:endParaRPr lang="zh-CN" altLang="en-US" sz="2800" dirty="0">
              <a:solidFill>
                <a:srgbClr val="000099"/>
              </a:solidFill>
            </a:endParaRPr>
          </a:p>
        </p:txBody>
      </p:sp>
      <p:sp>
        <p:nvSpPr>
          <p:cNvPr id="41" name="AutoShape 39"/>
          <p:cNvSpPr>
            <a:spLocks noChangeArrowheads="1"/>
          </p:cNvSpPr>
          <p:nvPr/>
        </p:nvSpPr>
        <p:spPr bwMode="auto">
          <a:xfrm>
            <a:off x="2286000" y="3476600"/>
            <a:ext cx="914400" cy="457200"/>
          </a:xfrm>
          <a:prstGeom prst="wedgeRoundRectCallout">
            <a:avLst>
              <a:gd name="adj1" fmla="val 62847"/>
              <a:gd name="adj2" fmla="val -113194"/>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源点</a:t>
            </a:r>
            <a:endParaRPr lang="zh-CN" altLang="en-US" sz="3200"/>
          </a:p>
        </p:txBody>
      </p:sp>
      <p:sp>
        <p:nvSpPr>
          <p:cNvPr id="42" name="AutoShape 40"/>
          <p:cNvSpPr>
            <a:spLocks noChangeArrowheads="1"/>
          </p:cNvSpPr>
          <p:nvPr/>
        </p:nvSpPr>
        <p:spPr bwMode="auto">
          <a:xfrm>
            <a:off x="9753600" y="1876400"/>
            <a:ext cx="914400" cy="457200"/>
          </a:xfrm>
          <a:prstGeom prst="wedgeRoundRectCallout">
            <a:avLst>
              <a:gd name="adj1" fmla="val -55731"/>
              <a:gd name="adj2" fmla="val 188542"/>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汇点</a:t>
            </a:r>
            <a:endParaRPr lang="zh-CN" altLang="en-US" sz="3200"/>
          </a:p>
        </p:txBody>
      </p:sp>
      <p:sp>
        <p:nvSpPr>
          <p:cNvPr id="43" name="Text Box 41"/>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6</a:t>
            </a:r>
            <a:endParaRPr lang="en-US" altLang="zh-CN" sz="3200"/>
          </a:p>
        </p:txBody>
      </p:sp>
      <p:sp>
        <p:nvSpPr>
          <p:cNvPr id="44" name="Text Box 42"/>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1</a:t>
            </a:r>
            <a:endParaRPr lang="en-US" altLang="zh-CN" sz="3200"/>
          </a:p>
        </p:txBody>
      </p:sp>
      <p:sp>
        <p:nvSpPr>
          <p:cNvPr id="45" name="Text Box 43"/>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7</a:t>
            </a:r>
            <a:endParaRPr lang="en-US" altLang="zh-CN" sz="3200"/>
          </a:p>
        </p:txBody>
      </p:sp>
      <p:sp>
        <p:nvSpPr>
          <p:cNvPr id="46" name="Text Box 44"/>
          <p:cNvSpPr txBox="1">
            <a:spLocks noChangeArrowheads="1"/>
          </p:cNvSpPr>
          <p:nvPr/>
        </p:nvSpPr>
        <p:spPr bwMode="auto">
          <a:xfrm>
            <a:off x="8375650"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4</a:t>
            </a:r>
            <a:endParaRPr lang="en-US" altLang="zh-CN" sz="3200"/>
          </a:p>
        </p:txBody>
      </p:sp>
      <p:sp>
        <p:nvSpPr>
          <p:cNvPr id="2" name="矩形 1"/>
          <p:cNvSpPr/>
          <p:nvPr/>
        </p:nvSpPr>
        <p:spPr>
          <a:xfrm>
            <a:off x="2949402" y="5572664"/>
            <a:ext cx="6880399" cy="1015663"/>
          </a:xfrm>
          <a:prstGeom prst="rect">
            <a:avLst/>
          </a:prstGeom>
        </p:spPr>
        <p:txBody>
          <a:bodyPr wrap="square">
            <a:spAutoFit/>
          </a:bodyPr>
          <a:lstStyle/>
          <a:p>
            <a:pPr>
              <a:spcBef>
                <a:spcPct val="50000"/>
              </a:spcBef>
            </a:pPr>
            <a:r>
              <a:rPr lang="zh-CN" altLang="en-US" dirty="0">
                <a:solidFill>
                  <a:srgbClr val="6600FF"/>
                </a:solidFill>
              </a:rPr>
              <a:t>源点</a:t>
            </a:r>
            <a:r>
              <a:rPr lang="zh-CN" altLang="en-US" dirty="0"/>
              <a:t>：存在唯一的、入度为零的顶点，叫源点。</a:t>
            </a:r>
          </a:p>
          <a:p>
            <a:pPr>
              <a:spcBef>
                <a:spcPct val="50000"/>
              </a:spcBef>
            </a:pPr>
            <a:r>
              <a:rPr lang="zh-CN" altLang="en-US" dirty="0">
                <a:solidFill>
                  <a:srgbClr val="6600FF"/>
                </a:solidFill>
              </a:rPr>
              <a:t>汇点</a:t>
            </a:r>
            <a:r>
              <a:rPr lang="zh-CN" altLang="en-US" dirty="0"/>
              <a:t>：存在唯一的、出度为零的顶点，叫汇点。</a:t>
            </a:r>
          </a:p>
        </p:txBody>
      </p:sp>
    </p:spTree>
    <p:extLst>
      <p:ext uri="{BB962C8B-B14F-4D97-AF65-F5344CB8AC3E}">
        <p14:creationId xmlns:p14="http://schemas.microsoft.com/office/powerpoint/2010/main" val="303703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To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499"/>
                                          </p:stCondLst>
                                        </p:cTn>
                                        <p:tgtEl>
                                          <p:spTgt spid="10"/>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11"/>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grpId="0" nodeType="afterEffect">
                                  <p:stCondLst>
                                    <p:cond delay="0"/>
                                  </p:stCondLst>
                                  <p:childTnLst>
                                    <p:set>
                                      <p:cBhvr>
                                        <p:cTn id="40" dur="1" fill="hold">
                                          <p:stCondLst>
                                            <p:cond delay="499"/>
                                          </p:stCondLst>
                                        </p:cTn>
                                        <p:tgtEl>
                                          <p:spTgt spid="12"/>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par>
                          <p:cTn id="44" fill="hold">
                            <p:stCondLst>
                              <p:cond delay="5500"/>
                            </p:stCondLst>
                            <p:childTnLst>
                              <p:par>
                                <p:cTn id="45" presetID="1" presetClass="entr" presetSubtype="0" fill="hold" grpId="0"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par>
                          <p:cTn id="47" fill="hold">
                            <p:stCondLst>
                              <p:cond delay="6000"/>
                            </p:stCondLst>
                            <p:childTnLst>
                              <p:par>
                                <p:cTn id="48" presetID="1" presetClass="entr" presetSubtype="0" fill="hold" grpId="0" nodeType="after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childTnLst>
                          </p:cTn>
                        </p:par>
                        <p:par>
                          <p:cTn id="50" fill="hold">
                            <p:stCondLst>
                              <p:cond delay="6500"/>
                            </p:stCondLst>
                            <p:childTnLst>
                              <p:par>
                                <p:cTn id="51" presetID="1" presetClass="entr" presetSubtype="0" fill="hold" grpId="0" nodeType="afterEffect">
                                  <p:stCondLst>
                                    <p:cond delay="0"/>
                                  </p:stCondLst>
                                  <p:childTnLst>
                                    <p:set>
                                      <p:cBhvr>
                                        <p:cTn id="52" dur="1" fill="hold">
                                          <p:stCondLst>
                                            <p:cond delay="499"/>
                                          </p:stCondLst>
                                        </p:cTn>
                                        <p:tgtEl>
                                          <p:spTgt spid="16"/>
                                        </p:tgtEl>
                                        <p:attrNameLst>
                                          <p:attrName>style.visibility</p:attrName>
                                        </p:attrNameLst>
                                      </p:cBhvr>
                                      <p:to>
                                        <p:strVal val="visible"/>
                                      </p:to>
                                    </p:set>
                                  </p:childTnLst>
                                </p:cTn>
                              </p:par>
                            </p:childTnLst>
                          </p:cTn>
                        </p:par>
                        <p:par>
                          <p:cTn id="53" fill="hold">
                            <p:stCondLst>
                              <p:cond delay="7000"/>
                            </p:stCondLst>
                            <p:childTnLst>
                              <p:par>
                                <p:cTn id="54" presetID="1" presetClass="entr" presetSubtype="0" fill="hold" grpId="0" nodeType="after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grpId="0" nodeType="after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par>
                          <p:cTn id="59" fill="hold">
                            <p:stCondLst>
                              <p:cond delay="8000"/>
                            </p:stCondLst>
                            <p:childTnLst>
                              <p:par>
                                <p:cTn id="60" presetID="1" presetClass="entr" presetSubtype="0" fill="hold" grpId="0" nodeType="afterEffect">
                                  <p:stCondLst>
                                    <p:cond delay="0"/>
                                  </p:stCondLst>
                                  <p:childTnLst>
                                    <p:set>
                                      <p:cBhvr>
                                        <p:cTn id="61" dur="1" fill="hold">
                                          <p:stCondLst>
                                            <p:cond delay="499"/>
                                          </p:stCondLst>
                                        </p:cTn>
                                        <p:tgtEl>
                                          <p:spTgt spid="1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grpId="0" nodeType="afterEffect">
                                  <p:stCondLst>
                                    <p:cond delay="0"/>
                                  </p:stCondLst>
                                  <p:childTnLst>
                                    <p:set>
                                      <p:cBhvr>
                                        <p:cTn id="64" dur="1" fill="hold">
                                          <p:stCondLst>
                                            <p:cond delay="499"/>
                                          </p:stCondLst>
                                        </p:cTn>
                                        <p:tgtEl>
                                          <p:spTgt spid="20"/>
                                        </p:tgtEl>
                                        <p:attrNameLst>
                                          <p:attrName>style.visibility</p:attrName>
                                        </p:attrNameLst>
                                      </p:cBhvr>
                                      <p:to>
                                        <p:strVal val="visible"/>
                                      </p:to>
                                    </p:set>
                                  </p:childTnLst>
                                </p:cTn>
                              </p:par>
                            </p:childTnLst>
                          </p:cTn>
                        </p:par>
                        <p:par>
                          <p:cTn id="65" fill="hold">
                            <p:stCondLst>
                              <p:cond delay="9000"/>
                            </p:stCondLst>
                            <p:childTnLst>
                              <p:par>
                                <p:cTn id="66" presetID="1" presetClass="entr" presetSubtype="0" fill="hold" grpId="0" nodeType="afterEffect">
                                  <p:stCondLst>
                                    <p:cond delay="0"/>
                                  </p:stCondLst>
                                  <p:childTnLst>
                                    <p:set>
                                      <p:cBhvr>
                                        <p:cTn id="67" dur="1" fill="hold">
                                          <p:stCondLst>
                                            <p:cond delay="499"/>
                                          </p:stCondLst>
                                        </p:cTn>
                                        <p:tgtEl>
                                          <p:spTgt spid="21"/>
                                        </p:tgtEl>
                                        <p:attrNameLst>
                                          <p:attrName>style.visibility</p:attrName>
                                        </p:attrNameLst>
                                      </p:cBhvr>
                                      <p:to>
                                        <p:strVal val="visible"/>
                                      </p:to>
                                    </p:set>
                                  </p:childTnLst>
                                </p:cTn>
                              </p:par>
                            </p:childTnLst>
                          </p:cTn>
                        </p:par>
                        <p:par>
                          <p:cTn id="68" fill="hold">
                            <p:stCondLst>
                              <p:cond delay="9500"/>
                            </p:stCondLst>
                            <p:childTnLst>
                              <p:par>
                                <p:cTn id="69" presetID="1" presetClass="entr" presetSubtype="0" fill="hold" grpId="0" nodeType="afterEffect">
                                  <p:stCondLst>
                                    <p:cond delay="0"/>
                                  </p:stCondLst>
                                  <p:childTnLst>
                                    <p:set>
                                      <p:cBhvr>
                                        <p:cTn id="70" dur="1" fill="hold">
                                          <p:stCondLst>
                                            <p:cond delay="499"/>
                                          </p:stCondLst>
                                        </p:cTn>
                                        <p:tgtEl>
                                          <p:spTgt spid="22"/>
                                        </p:tgtEl>
                                        <p:attrNameLst>
                                          <p:attrName>style.visibility</p:attrName>
                                        </p:attrNameLst>
                                      </p:cBhvr>
                                      <p:to>
                                        <p:strVal val="visible"/>
                                      </p:to>
                                    </p:set>
                                  </p:childTnLst>
                                </p:cTn>
                              </p:par>
                            </p:childTnLst>
                          </p:cTn>
                        </p:par>
                        <p:par>
                          <p:cTn id="71" fill="hold">
                            <p:stCondLst>
                              <p:cond delay="10000"/>
                            </p:stCondLst>
                            <p:childTnLst>
                              <p:par>
                                <p:cTn id="72" presetID="1" presetClass="entr" presetSubtype="0" fill="hold" grpId="0" nodeType="afterEffect">
                                  <p:stCondLst>
                                    <p:cond delay="0"/>
                                  </p:stCondLst>
                                  <p:childTnLst>
                                    <p:set>
                                      <p:cBhvr>
                                        <p:cTn id="73" dur="1" fill="hold">
                                          <p:stCondLst>
                                            <p:cond delay="499"/>
                                          </p:stCondLst>
                                        </p:cTn>
                                        <p:tgtEl>
                                          <p:spTgt spid="23"/>
                                        </p:tgtEl>
                                        <p:attrNameLst>
                                          <p:attrName>style.visibility</p:attrName>
                                        </p:attrNameLst>
                                      </p:cBhvr>
                                      <p:to>
                                        <p:strVal val="visible"/>
                                      </p:to>
                                    </p:set>
                                  </p:childTnLst>
                                </p:cTn>
                              </p:par>
                            </p:childTnLst>
                          </p:cTn>
                        </p:par>
                        <p:par>
                          <p:cTn id="74" fill="hold">
                            <p:stCondLst>
                              <p:cond delay="10500"/>
                            </p:stCondLst>
                            <p:childTnLst>
                              <p:par>
                                <p:cTn id="75" presetID="1" presetClass="entr" presetSubtype="0" fill="hold" grpId="0" nodeType="afterEffect">
                                  <p:stCondLst>
                                    <p:cond delay="0"/>
                                  </p:stCondLst>
                                  <p:childTnLst>
                                    <p:set>
                                      <p:cBhvr>
                                        <p:cTn id="76" dur="1" fill="hold">
                                          <p:stCondLst>
                                            <p:cond delay="499"/>
                                          </p:stCondLst>
                                        </p:cTn>
                                        <p:tgtEl>
                                          <p:spTgt spid="24"/>
                                        </p:tgtEl>
                                        <p:attrNameLst>
                                          <p:attrName>style.visibility</p:attrName>
                                        </p:attrNameLst>
                                      </p:cBhvr>
                                      <p:to>
                                        <p:strVal val="visible"/>
                                      </p:to>
                                    </p:set>
                                  </p:childTnLst>
                                </p:cTn>
                              </p:par>
                            </p:childTnLst>
                          </p:cTn>
                        </p:par>
                        <p:par>
                          <p:cTn id="77" fill="hold">
                            <p:stCondLst>
                              <p:cond delay="11000"/>
                            </p:stCondLst>
                            <p:childTnLst>
                              <p:par>
                                <p:cTn id="78" presetID="1" presetClass="entr" presetSubtype="0" fill="hold" grpId="0" nodeType="afterEffect">
                                  <p:stCondLst>
                                    <p:cond delay="0"/>
                                  </p:stCondLst>
                                  <p:childTnLst>
                                    <p:set>
                                      <p:cBhvr>
                                        <p:cTn id="79" dur="1" fill="hold">
                                          <p:stCondLst>
                                            <p:cond delay="499"/>
                                          </p:stCondLst>
                                        </p:cTn>
                                        <p:tgtEl>
                                          <p:spTgt spid="25"/>
                                        </p:tgtEl>
                                        <p:attrNameLst>
                                          <p:attrName>style.visibility</p:attrName>
                                        </p:attrNameLst>
                                      </p:cBhvr>
                                      <p:to>
                                        <p:strVal val="visible"/>
                                      </p:to>
                                    </p:set>
                                  </p:childTnLst>
                                </p:cTn>
                              </p:par>
                            </p:childTnLst>
                          </p:cTn>
                        </p:par>
                        <p:par>
                          <p:cTn id="80" fill="hold">
                            <p:stCondLst>
                              <p:cond delay="11500"/>
                            </p:stCondLst>
                            <p:childTnLst>
                              <p:par>
                                <p:cTn id="81" presetID="1" presetClass="entr" presetSubtype="0" fill="hold" grpId="0" nodeType="afterEffect">
                                  <p:stCondLst>
                                    <p:cond delay="0"/>
                                  </p:stCondLst>
                                  <p:childTnLst>
                                    <p:set>
                                      <p:cBhvr>
                                        <p:cTn id="82" dur="1" fill="hold">
                                          <p:stCondLst>
                                            <p:cond delay="499"/>
                                          </p:stCondLst>
                                        </p:cTn>
                                        <p:tgtEl>
                                          <p:spTgt spid="26"/>
                                        </p:tgtEl>
                                        <p:attrNameLst>
                                          <p:attrName>style.visibility</p:attrName>
                                        </p:attrNameLst>
                                      </p:cBhvr>
                                      <p:to>
                                        <p:strVal val="visible"/>
                                      </p:to>
                                    </p:set>
                                  </p:childTnLst>
                                </p:cTn>
                              </p:par>
                            </p:childTnLst>
                          </p:cTn>
                        </p:par>
                        <p:par>
                          <p:cTn id="83" fill="hold">
                            <p:stCondLst>
                              <p:cond delay="12000"/>
                            </p:stCondLst>
                            <p:childTnLst>
                              <p:par>
                                <p:cTn id="84" presetID="1" presetClass="entr" presetSubtype="0" fill="hold" grpId="0" nodeType="afterEffect">
                                  <p:stCondLst>
                                    <p:cond delay="0"/>
                                  </p:stCondLst>
                                  <p:childTnLst>
                                    <p:set>
                                      <p:cBhvr>
                                        <p:cTn id="85" dur="1" fill="hold">
                                          <p:stCondLst>
                                            <p:cond delay="499"/>
                                          </p:stCondLst>
                                        </p:cTn>
                                        <p:tgtEl>
                                          <p:spTgt spid="27"/>
                                        </p:tgtEl>
                                        <p:attrNameLst>
                                          <p:attrName>style.visibility</p:attrName>
                                        </p:attrNameLst>
                                      </p:cBhvr>
                                      <p:to>
                                        <p:strVal val="visible"/>
                                      </p:to>
                                    </p:set>
                                  </p:childTnLst>
                                </p:cTn>
                              </p:par>
                            </p:childTnLst>
                          </p:cTn>
                        </p:par>
                        <p:par>
                          <p:cTn id="86" fill="hold">
                            <p:stCondLst>
                              <p:cond delay="12500"/>
                            </p:stCondLst>
                            <p:childTnLst>
                              <p:par>
                                <p:cTn id="87" presetID="1" presetClass="entr" presetSubtype="0" fill="hold" grpId="0" nodeType="afterEffect">
                                  <p:stCondLst>
                                    <p:cond delay="0"/>
                                  </p:stCondLst>
                                  <p:childTnLst>
                                    <p:set>
                                      <p:cBhvr>
                                        <p:cTn id="88" dur="1" fill="hold">
                                          <p:stCondLst>
                                            <p:cond delay="499"/>
                                          </p:stCondLst>
                                        </p:cTn>
                                        <p:tgtEl>
                                          <p:spTgt spid="28"/>
                                        </p:tgtEl>
                                        <p:attrNameLst>
                                          <p:attrName>style.visibility</p:attrName>
                                        </p:attrNameLst>
                                      </p:cBhvr>
                                      <p:to>
                                        <p:strVal val="visible"/>
                                      </p:to>
                                    </p:set>
                                  </p:childTnLst>
                                </p:cTn>
                              </p:par>
                            </p:childTnLst>
                          </p:cTn>
                        </p:par>
                        <p:par>
                          <p:cTn id="89" fill="hold">
                            <p:stCondLst>
                              <p:cond delay="13000"/>
                            </p:stCondLst>
                            <p:childTnLst>
                              <p:par>
                                <p:cTn id="90" presetID="1" presetClass="entr" presetSubtype="0" fill="hold" grpId="0" nodeType="afterEffect">
                                  <p:stCondLst>
                                    <p:cond delay="0"/>
                                  </p:stCondLst>
                                  <p:childTnLst>
                                    <p:set>
                                      <p:cBhvr>
                                        <p:cTn id="91" dur="1" fill="hold">
                                          <p:stCondLst>
                                            <p:cond delay="499"/>
                                          </p:stCondLst>
                                        </p:cTn>
                                        <p:tgtEl>
                                          <p:spTgt spid="29"/>
                                        </p:tgtEl>
                                        <p:attrNameLst>
                                          <p:attrName>style.visibility</p:attrName>
                                        </p:attrNameLst>
                                      </p:cBhvr>
                                      <p:to>
                                        <p:strVal val="visible"/>
                                      </p:to>
                                    </p:set>
                                  </p:childTnLst>
                                </p:cTn>
                              </p:par>
                            </p:childTnLst>
                          </p:cTn>
                        </p:par>
                        <p:par>
                          <p:cTn id="92" fill="hold">
                            <p:stCondLst>
                              <p:cond delay="13500"/>
                            </p:stCondLst>
                            <p:childTnLst>
                              <p:par>
                                <p:cTn id="93" presetID="1" presetClass="entr" presetSubtype="0" fill="hold" grpId="0" nodeType="afterEffect">
                                  <p:stCondLst>
                                    <p:cond delay="0"/>
                                  </p:stCondLst>
                                  <p:childTnLst>
                                    <p:set>
                                      <p:cBhvr>
                                        <p:cTn id="94" dur="1" fill="hold">
                                          <p:stCondLst>
                                            <p:cond delay="499"/>
                                          </p:stCondLst>
                                        </p:cTn>
                                        <p:tgtEl>
                                          <p:spTgt spid="30"/>
                                        </p:tgtEl>
                                        <p:attrNameLst>
                                          <p:attrName>style.visibility</p:attrName>
                                        </p:attrNameLst>
                                      </p:cBhvr>
                                      <p:to>
                                        <p:strVal val="visible"/>
                                      </p:to>
                                    </p:set>
                                  </p:childTnLst>
                                </p:cTn>
                              </p:par>
                            </p:childTnLst>
                          </p:cTn>
                        </p:par>
                        <p:par>
                          <p:cTn id="95" fill="hold">
                            <p:stCondLst>
                              <p:cond delay="14000"/>
                            </p:stCondLst>
                            <p:childTnLst>
                              <p:par>
                                <p:cTn id="96" presetID="1" presetClass="entr" presetSubtype="0" fill="hold" grpId="0" nodeType="afterEffect">
                                  <p:stCondLst>
                                    <p:cond delay="0"/>
                                  </p:stCondLst>
                                  <p:childTnLst>
                                    <p:set>
                                      <p:cBhvr>
                                        <p:cTn id="97" dur="1" fill="hold">
                                          <p:stCondLst>
                                            <p:cond delay="499"/>
                                          </p:stCondLst>
                                        </p:cTn>
                                        <p:tgtEl>
                                          <p:spTgt spid="31"/>
                                        </p:tgtEl>
                                        <p:attrNameLst>
                                          <p:attrName>style.visibility</p:attrName>
                                        </p:attrNameLst>
                                      </p:cBhvr>
                                      <p:to>
                                        <p:strVal val="visible"/>
                                      </p:to>
                                    </p:set>
                                  </p:childTnLst>
                                </p:cTn>
                              </p:par>
                            </p:childTnLst>
                          </p:cTn>
                        </p:par>
                        <p:par>
                          <p:cTn id="98" fill="hold">
                            <p:stCondLst>
                              <p:cond delay="14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15000"/>
                            </p:stCondLst>
                            <p:childTnLst>
                              <p:par>
                                <p:cTn id="102" presetID="1" presetClass="entr" presetSubtype="0" fill="hold" grpId="0" nodeType="afterEffect">
                                  <p:stCondLst>
                                    <p:cond delay="0"/>
                                  </p:stCondLst>
                                  <p:childTnLst>
                                    <p:set>
                                      <p:cBhvr>
                                        <p:cTn id="103" dur="1" fill="hold">
                                          <p:stCondLst>
                                            <p:cond delay="499"/>
                                          </p:stCondLst>
                                        </p:cTn>
                                        <p:tgtEl>
                                          <p:spTgt spid="33"/>
                                        </p:tgtEl>
                                        <p:attrNameLst>
                                          <p:attrName>style.visibility</p:attrName>
                                        </p:attrNameLst>
                                      </p:cBhvr>
                                      <p:to>
                                        <p:strVal val="visible"/>
                                      </p:to>
                                    </p:set>
                                  </p:childTnLst>
                                </p:cTn>
                              </p:par>
                            </p:childTnLst>
                          </p:cTn>
                        </p:par>
                        <p:par>
                          <p:cTn id="104" fill="hold">
                            <p:stCondLst>
                              <p:cond delay="15500"/>
                            </p:stCondLst>
                            <p:childTnLst>
                              <p:par>
                                <p:cTn id="105" presetID="1" presetClass="entr" presetSubtype="0" fill="hold" grpId="0" nodeType="afterEffect">
                                  <p:stCondLst>
                                    <p:cond delay="0"/>
                                  </p:stCondLst>
                                  <p:childTnLst>
                                    <p:set>
                                      <p:cBhvr>
                                        <p:cTn id="106" dur="1" fill="hold">
                                          <p:stCondLst>
                                            <p:cond delay="499"/>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fill="hold"/>
                                        <p:tgtEl>
                                          <p:spTgt spid="42"/>
                                        </p:tgtEl>
                                        <p:attrNameLst>
                                          <p:attrName>ppt_x</p:attrName>
                                        </p:attrNameLst>
                                      </p:cBhvr>
                                      <p:tavLst>
                                        <p:tav tm="0">
                                          <p:val>
                                            <p:strVal val="1+#ppt_w/2"/>
                                          </p:val>
                                        </p:tav>
                                        <p:tav tm="100000">
                                          <p:val>
                                            <p:strVal val="#ppt_x"/>
                                          </p:val>
                                        </p:tav>
                                      </p:tavLst>
                                    </p:anim>
                                    <p:anim calcmode="lin" valueType="num">
                                      <p:cBhvr additive="base">
                                        <p:cTn id="1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500"/>
                                        <p:tgtEl>
                                          <p:spTgt spid="43"/>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up)">
                                      <p:cBhvr>
                                        <p:cTn id="143" dur="500"/>
                                        <p:tgtEl>
                                          <p:spTgt spid="44"/>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up)">
                                      <p:cBhvr>
                                        <p:cTn id="147" dur="500"/>
                                        <p:tgtEl>
                                          <p:spTgt spid="45"/>
                                        </p:tgtEl>
                                      </p:cBhvr>
                                    </p:animEffect>
                                  </p:childTnLst>
                                </p:cTn>
                              </p:par>
                            </p:childTnLst>
                          </p:cTn>
                        </p:par>
                        <p:par>
                          <p:cTn id="148" fill="hold">
                            <p:stCondLst>
                              <p:cond delay="3500"/>
                            </p:stCondLst>
                            <p:childTnLst>
                              <p:par>
                                <p:cTn id="149" presetID="22" presetClass="entr" presetSubtype="1" fill="hold" grpId="0"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up)">
                                      <p:cBhvr>
                                        <p:cTn id="1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nimBg="1"/>
      <p:bldP spid="36" grpId="0" animBg="1"/>
      <p:bldP spid="37" grpId="0" animBg="1"/>
      <p:bldP spid="38" grpId="0" animBg="1"/>
      <p:bldP spid="39" grpId="0" autoUpdateAnimBg="0"/>
      <p:bldP spid="40" grpId="0" autoUpdateAnimBg="0"/>
      <p:bldP spid="41" grpId="0" animBg="1" autoUpdateAnimBg="0"/>
      <p:bldP spid="42" grpId="0" animBg="1" autoUpdateAnimBg="0"/>
      <p:bldP spid="43" grpId="0" autoUpdateAnimBg="0"/>
      <p:bldP spid="44" grpId="0" autoUpdateAnimBg="0"/>
      <p:bldP spid="45" grpId="0" autoUpdateAnimBg="0"/>
      <p:bldP spid="46"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864096" y="155227"/>
            <a:ext cx="10920536" cy="5434013"/>
          </a:xfrm>
        </p:spPr>
        <p:txBody>
          <a:bodyPr>
            <a:noAutofit/>
          </a:bodyPr>
          <a:lstStyle/>
          <a:p>
            <a:pPr marL="279400" lvl="1" indent="-279400" eaLnBrk="1" hangingPunct="1">
              <a:defRPr/>
            </a:pPr>
            <a:r>
              <a:rPr kumimoji="1" lang="zh-CN" altLang="en-US" sz="2800" b="1" dirty="0" smtClean="0">
                <a:solidFill>
                  <a:schemeClr val="hlink"/>
                </a:solidFill>
                <a:latin typeface="黑体" panose="02010609060101010101" pitchFamily="49" charset="-122"/>
                <a:ea typeface="黑体" panose="02010609060101010101" pitchFamily="49" charset="-122"/>
              </a:rPr>
              <a:t>定义</a:t>
            </a:r>
            <a:r>
              <a:rPr kumimoji="1" lang="en-US" altLang="zh-CN" sz="2800" b="1" dirty="0" smtClean="0">
                <a:solidFill>
                  <a:schemeClr val="hlink"/>
                </a:solidFill>
                <a:latin typeface="黑体" panose="02010609060101010101" pitchFamily="49" charset="-122"/>
                <a:ea typeface="黑体" panose="02010609060101010101" pitchFamily="49" charset="-122"/>
              </a:rPr>
              <a:t>2</a:t>
            </a:r>
            <a:endParaRPr kumimoji="1" lang="zh-CN" altLang="en-US" sz="2800"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sz="2400" b="1" dirty="0" err="1">
                <a:solidFill>
                  <a:srgbClr val="FF0000"/>
                </a:solidFill>
                <a:latin typeface="Times New Roman" panose="02020603050405020304" pitchFamily="18" charset="0"/>
                <a:ea typeface="黑体" panose="02010609060101010101" pitchFamily="49" charset="-122"/>
              </a:rPr>
              <a:t>v</a:t>
            </a:r>
            <a:r>
              <a:rPr kumimoji="1" lang="en-US" altLang="zh-CN" sz="2400" b="1" dirty="0" err="1" smtClean="0">
                <a:solidFill>
                  <a:srgbClr val="FF0000"/>
                </a:solidFill>
                <a:latin typeface="Times New Roman" panose="02020603050405020304" pitchFamily="18" charset="0"/>
                <a:ea typeface="黑体" panose="02010609060101010101" pitchFamily="49" charset="-122"/>
              </a:rPr>
              <a:t>e</a:t>
            </a:r>
            <a:r>
              <a:rPr kumimoji="1" lang="en-US" altLang="zh-CN" sz="2400" b="1"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表示</a:t>
            </a:r>
            <a:r>
              <a:rPr kumimoji="1" lang="zh-CN" altLang="en-US" sz="2400" b="1" dirty="0" smtClean="0">
                <a:solidFill>
                  <a:srgbClr val="FF0000"/>
                </a:solidFill>
                <a:latin typeface="Times New Roman" panose="02020603050405020304" pitchFamily="18" charset="0"/>
                <a:ea typeface="黑体" panose="02010609060101010101" pitchFamily="49" charset="-122"/>
              </a:rPr>
              <a:t>事件</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的最早</a:t>
            </a:r>
            <a:r>
              <a:rPr kumimoji="1" lang="en-US" altLang="zh-CN" sz="2400" b="1" dirty="0" smtClean="0">
                <a:latin typeface="Times New Roman" panose="02020603050405020304" pitchFamily="18" charset="0"/>
                <a:ea typeface="黑体" panose="02010609060101010101" pitchFamily="49" charset="-122"/>
              </a:rPr>
              <a:t>(early)</a:t>
            </a:r>
            <a:r>
              <a:rPr kumimoji="1" lang="zh-CN" altLang="en-US" sz="2400" b="1" dirty="0" smtClean="0">
                <a:latin typeface="Times New Roman" panose="02020603050405020304" pitchFamily="18" charset="0"/>
                <a:ea typeface="黑体" panose="02010609060101010101" pitchFamily="49" charset="-122"/>
              </a:rPr>
              <a:t>发生时间，是从开始顶点</a:t>
            </a:r>
            <a:r>
              <a:rPr kumimoji="1" lang="en-US" altLang="zh-CN" sz="2400" b="1" dirty="0" smtClean="0">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到</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a:t>
            </a:r>
            <a:r>
              <a:rPr kumimoji="1" lang="zh-CN" altLang="en-US" sz="2400" b="1" dirty="0" smtClean="0">
                <a:solidFill>
                  <a:srgbClr val="0033CC"/>
                </a:solidFill>
                <a:latin typeface="Times New Roman" panose="02020603050405020304" pitchFamily="18" charset="0"/>
                <a:ea typeface="黑体" panose="02010609060101010101" pitchFamily="49" charset="-122"/>
              </a:rPr>
              <a:t>最长</a:t>
            </a:r>
            <a:r>
              <a:rPr kumimoji="1" lang="zh-CN" altLang="en-US" sz="2400" b="1" dirty="0" smtClean="0">
                <a:latin typeface="Times New Roman" panose="02020603050405020304" pitchFamily="18" charset="0"/>
                <a:ea typeface="黑体" panose="02010609060101010101" pitchFamily="49" charset="-122"/>
              </a:rPr>
              <a:t>路径</a:t>
            </a:r>
            <a:r>
              <a:rPr kumimoji="1" lang="zh-CN" altLang="en-US" sz="2400" b="1" dirty="0">
                <a:latin typeface="Times New Roman" panose="02020603050405020304" pitchFamily="18" charset="0"/>
                <a:ea typeface="黑体" panose="02010609060101010101" pitchFamily="49" charset="-122"/>
              </a:rPr>
              <a:t>距离，这个长度决定了所有从</a:t>
            </a:r>
            <a:r>
              <a:rPr kumimoji="1" lang="zh-CN" altLang="en-US" sz="2400" b="1" dirty="0" smtClean="0">
                <a:latin typeface="Times New Roman" panose="02020603050405020304" pitchFamily="18" charset="0"/>
                <a:ea typeface="黑体" panose="02010609060101010101" pitchFamily="49" charset="-122"/>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发出</a:t>
            </a:r>
            <a:r>
              <a:rPr kumimoji="1" lang="zh-CN" altLang="en-US" sz="2400" b="1" dirty="0">
                <a:latin typeface="Times New Roman" panose="02020603050405020304" pitchFamily="18" charset="0"/>
                <a:ea typeface="黑体" panose="02010609060101010101" pitchFamily="49" charset="-122"/>
              </a:rPr>
              <a:t>的活动能够开工的最早时间。</a:t>
            </a:r>
            <a:r>
              <a:rPr kumimoji="1" lang="zh-CN" altLang="en-US" sz="2400" b="1" dirty="0" smtClean="0">
                <a:latin typeface="Times New Roman" panose="02020603050405020304" pitchFamily="18" charset="0"/>
                <a:ea typeface="黑体" panose="02010609060101010101" pitchFamily="49" charset="-122"/>
              </a:rPr>
              <a:t>其中</a:t>
            </a:r>
            <a:r>
              <a:rPr kumimoji="1" lang="en-US" altLang="zh-CN" sz="2400" b="1" dirty="0" err="1" smtClean="0">
                <a:latin typeface="Times New Roman" panose="02020603050405020304" pitchFamily="18" charset="0"/>
                <a:ea typeface="黑体" panose="02010609060101010101" pitchFamily="49" charset="-122"/>
              </a:rPr>
              <a:t>Ve</a:t>
            </a:r>
            <a:r>
              <a:rPr kumimoji="1" lang="en-US" altLang="zh-CN" sz="2400" b="1" dirty="0" smtClean="0">
                <a:latin typeface="Times New Roman" panose="02020603050405020304" pitchFamily="18" charset="0"/>
                <a:ea typeface="黑体" panose="02010609060101010101" pitchFamily="49" charset="-122"/>
              </a:rPr>
              <a:t>(n)</a:t>
            </a:r>
            <a:r>
              <a:rPr kumimoji="1" lang="zh-CN" altLang="en-US" sz="2400" b="1" dirty="0" smtClean="0">
                <a:latin typeface="Times New Roman" panose="02020603050405020304" pitchFamily="18" charset="0"/>
                <a:ea typeface="黑体" panose="02010609060101010101" pitchFamily="49" charset="-122"/>
              </a:rPr>
              <a:t>是</a:t>
            </a:r>
            <a:r>
              <a:rPr kumimoji="1" lang="zh-CN" altLang="en-US" sz="2400" b="1" dirty="0" smtClean="0">
                <a:solidFill>
                  <a:srgbClr val="FF0000"/>
                </a:solidFill>
                <a:latin typeface="Times New Roman" panose="02020603050405020304" pitchFamily="18" charset="0"/>
                <a:ea typeface="黑体" panose="02010609060101010101" pitchFamily="49" charset="-122"/>
              </a:rPr>
              <a:t>该工程</a:t>
            </a:r>
            <a:r>
              <a:rPr kumimoji="1" lang="en-US" altLang="zh-CN" sz="2400" b="1" dirty="0" smtClean="0">
                <a:solidFill>
                  <a:srgbClr val="FF0000"/>
                </a:solidFill>
                <a:latin typeface="Times New Roman" panose="02020603050405020304" pitchFamily="18" charset="0"/>
                <a:ea typeface="黑体" panose="02010609060101010101" pitchFamily="49" charset="-122"/>
              </a:rPr>
              <a:t>AOE</a:t>
            </a:r>
            <a:r>
              <a:rPr kumimoji="1" lang="zh-CN" altLang="en-US" sz="2400"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zh-CN" altLang="en-US" sz="2400" b="1" dirty="0" smtClean="0">
                <a:solidFill>
                  <a:srgbClr val="FF0000"/>
                </a:solidFill>
                <a:latin typeface="Times New Roman" panose="02020603050405020304" pitchFamily="18" charset="0"/>
                <a:ea typeface="黑体" panose="02010609060101010101" pitchFamily="49" charset="-122"/>
              </a:rPr>
              <a:t>如何计算</a:t>
            </a:r>
            <a:endParaRPr kumimoji="1" lang="en-US" altLang="zh-CN" sz="2400" b="1" dirty="0" smtClean="0">
              <a:solidFill>
                <a:srgbClr val="FF0000"/>
              </a:solidFill>
              <a:ea typeface="黑体" panose="02010609060101010101" pitchFamily="49" charset="-122"/>
            </a:endParaRPr>
          </a:p>
          <a:p>
            <a:pPr>
              <a:spcBef>
                <a:spcPct val="50000"/>
              </a:spcBef>
              <a:defRPr/>
            </a:pPr>
            <a:r>
              <a:rPr lang="zh-CN" altLang="en-US" dirty="0">
                <a:ea typeface="宋体" pitchFamily="2" charset="-122"/>
                <a:sym typeface="Webdings" pitchFamily="18" charset="2"/>
              </a:rPr>
              <a:t>求</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 </a:t>
            </a:r>
            <a:r>
              <a:rPr lang="zh-CN" altLang="en-US" dirty="0">
                <a:ea typeface="宋体" pitchFamily="2" charset="-122"/>
                <a:sym typeface="Webdings" pitchFamily="18" charset="2"/>
              </a:rPr>
              <a:t>时可从</a:t>
            </a:r>
            <a:r>
              <a:rPr lang="zh-CN" altLang="en-US" dirty="0">
                <a:solidFill>
                  <a:srgbClr val="0000FF"/>
                </a:solidFill>
                <a:ea typeface="宋体" pitchFamily="2" charset="-122"/>
                <a:sym typeface="Webdings" pitchFamily="18" charset="2"/>
              </a:rPr>
              <a:t>源点</a:t>
            </a:r>
            <a:r>
              <a:rPr lang="zh-CN" altLang="en-US" dirty="0">
                <a:ea typeface="宋体" pitchFamily="2" charset="-122"/>
                <a:sym typeface="Webdings" pitchFamily="18" charset="2"/>
              </a:rPr>
              <a:t>开始，按</a:t>
            </a:r>
            <a:r>
              <a:rPr lang="zh-CN" altLang="en-US" dirty="0">
                <a:solidFill>
                  <a:srgbClr val="0000FF"/>
                </a:solidFill>
                <a:ea typeface="宋体" pitchFamily="2" charset="-122"/>
                <a:sym typeface="Webdings" pitchFamily="18" charset="2"/>
              </a:rPr>
              <a:t>拓扑顺序</a:t>
            </a:r>
            <a:r>
              <a:rPr lang="zh-CN" altLang="en-US" dirty="0">
                <a:ea typeface="宋体" pitchFamily="2" charset="-122"/>
                <a:sym typeface="Webdings" pitchFamily="18" charset="2"/>
              </a:rPr>
              <a:t>向汇点递推：</a:t>
            </a:r>
          </a:p>
          <a:p>
            <a:pPr marL="0" indent="0">
              <a:spcBef>
                <a:spcPct val="50000"/>
              </a:spcBef>
              <a:buNone/>
              <a:defRPr/>
            </a:pP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(0)=0</a:t>
            </a:r>
            <a:r>
              <a:rPr lang="zh-CN" altLang="en-US" dirty="0">
                <a:ea typeface="宋体" pitchFamily="2" charset="-122"/>
                <a:sym typeface="Webdings" pitchFamily="18" charset="2"/>
              </a:rPr>
              <a:t>；</a:t>
            </a:r>
          </a:p>
          <a:p>
            <a:pPr marL="0" indent="0">
              <a:spcBef>
                <a:spcPct val="50000"/>
              </a:spcBef>
              <a:buNone/>
              <a:defRPr/>
            </a:pPr>
            <a:r>
              <a:rPr lang="zh-CN" altLang="en-US" dirty="0">
                <a:ea typeface="宋体" pitchFamily="2" charset="-122"/>
                <a:sym typeface="Webdings" pitchFamily="18" charset="2"/>
              </a:rPr>
              <a:t>  </a:t>
            </a: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(k)=Max{</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(j)</a:t>
            </a:r>
            <a:r>
              <a:rPr lang="zh-CN" altLang="en-US" dirty="0">
                <a:ea typeface="宋体" pitchFamily="2" charset="-122"/>
                <a:sym typeface="Webdings" pitchFamily="18" charset="2"/>
              </a:rPr>
              <a:t>＋</a:t>
            </a:r>
            <a:r>
              <a:rPr lang="en-US" altLang="zh-CN" dirty="0" err="1">
                <a:ea typeface="宋体" pitchFamily="2" charset="-122"/>
                <a:sym typeface="Webdings" pitchFamily="18" charset="2"/>
              </a:rPr>
              <a:t>len</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v</a:t>
            </a:r>
            <a:r>
              <a:rPr lang="en-US" altLang="zh-CN" baseline="-25000" dirty="0" err="1">
                <a:sym typeface="Webdings" pitchFamily="18" charset="2"/>
              </a:rPr>
              <a:t>j</a:t>
            </a:r>
            <a:r>
              <a:rPr lang="en-US" altLang="zh-CN" dirty="0" err="1">
                <a:ea typeface="宋体" pitchFamily="2" charset="-122"/>
                <a:sym typeface="Webdings" pitchFamily="18" charset="2"/>
              </a:rPr>
              <a:t>,v</a:t>
            </a:r>
            <a:r>
              <a:rPr lang="en-US" altLang="zh-CN" baseline="-25000" dirty="0" err="1">
                <a:ea typeface="宋体" pitchFamily="2" charset="-122"/>
                <a:sym typeface="Webdings" pitchFamily="18" charset="2"/>
              </a:rPr>
              <a:t>k</a:t>
            </a:r>
            <a:r>
              <a:rPr lang="en-US" altLang="zh-CN" dirty="0">
                <a:ea typeface="宋体" pitchFamily="2" charset="-122"/>
                <a:sym typeface="Webdings" pitchFamily="18" charset="2"/>
              </a:rPr>
              <a:t>&gt;}</a:t>
            </a:r>
          </a:p>
          <a:p>
            <a:pPr marL="0" indent="0">
              <a:spcBef>
                <a:spcPct val="50000"/>
              </a:spcBef>
              <a:buNone/>
              <a:defRPr/>
            </a:pPr>
            <a:r>
              <a:rPr lang="en-US" altLang="zh-CN" dirty="0">
                <a:ea typeface="宋体" pitchFamily="2" charset="-122"/>
                <a:sym typeface="Webdings" pitchFamily="18" charset="2"/>
              </a:rPr>
              <a:t>	&lt;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&gt;∈T,1≤k≤n-1</a:t>
            </a:r>
            <a:r>
              <a:rPr lang="en-US" altLang="zh-CN" dirty="0" smtClean="0">
                <a:ea typeface="宋体" pitchFamily="2" charset="-122"/>
                <a:sym typeface="Webdings" pitchFamily="18" charset="2"/>
              </a:rPr>
              <a:t>;</a:t>
            </a:r>
          </a:p>
          <a:p>
            <a:pPr marL="0" indent="0">
              <a:spcBef>
                <a:spcPct val="50000"/>
              </a:spcBef>
              <a:buNone/>
              <a:defRPr/>
            </a:pPr>
            <a:endParaRPr lang="en-US" altLang="zh-CN" dirty="0">
              <a:ea typeface="宋体" pitchFamily="2" charset="-122"/>
              <a:sym typeface="Webdings" pitchFamily="18" charset="2"/>
            </a:endParaRPr>
          </a:p>
          <a:p>
            <a:pPr>
              <a:spcBef>
                <a:spcPct val="50000"/>
              </a:spcBef>
              <a:defRPr/>
            </a:pPr>
            <a:r>
              <a:rPr lang="zh-CN" altLang="en-US" dirty="0">
                <a:ea typeface="宋体" pitchFamily="2" charset="-122"/>
                <a:sym typeface="Webdings" pitchFamily="18" charset="2"/>
              </a:rPr>
              <a:t>其中，</a:t>
            </a:r>
            <a:r>
              <a:rPr lang="en-US" altLang="zh-CN" dirty="0">
                <a:ea typeface="宋体" pitchFamily="2" charset="-122"/>
                <a:sym typeface="Webdings" pitchFamily="18" charset="2"/>
              </a:rPr>
              <a:t>T</a:t>
            </a:r>
            <a:r>
              <a:rPr lang="zh-CN" altLang="en-US" dirty="0">
                <a:ea typeface="宋体" pitchFamily="2" charset="-122"/>
                <a:sym typeface="Webdings" pitchFamily="18" charset="2"/>
              </a:rPr>
              <a:t>为所有以</a:t>
            </a:r>
            <a:r>
              <a:rPr lang="en-US" altLang="zh-CN" dirty="0">
                <a:sym typeface="Webdings" pitchFamily="18" charset="2"/>
              </a:rPr>
              <a:t>k</a:t>
            </a:r>
            <a:r>
              <a:rPr lang="zh-CN" altLang="en-US" dirty="0">
                <a:ea typeface="宋体" pitchFamily="2" charset="-122"/>
                <a:sym typeface="Webdings" pitchFamily="18" charset="2"/>
              </a:rPr>
              <a:t>为头的弧</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a:t>
            </a:r>
            <a:r>
              <a:rPr lang="zh-CN" altLang="en-US" dirty="0" smtClean="0">
                <a:ea typeface="宋体" pitchFamily="2" charset="-122"/>
                <a:sym typeface="Webdings" pitchFamily="18" charset="2"/>
              </a:rPr>
              <a:t>的集合</a:t>
            </a:r>
            <a:r>
              <a:rPr lang="zh-CN" altLang="en-US" dirty="0">
                <a:ea typeface="宋体" pitchFamily="2" charset="-122"/>
                <a:sym typeface="Webdings" pitchFamily="18" charset="2"/>
              </a:rPr>
              <a:t>，</a:t>
            </a:r>
            <a:r>
              <a:rPr lang="en-US" altLang="zh-CN" dirty="0" err="1">
                <a:sym typeface="Webdings" pitchFamily="18" charset="2"/>
              </a:rPr>
              <a:t>len</a:t>
            </a:r>
            <a:r>
              <a:rPr lang="en-US" altLang="zh-CN" dirty="0">
                <a:sym typeface="Webdings" pitchFamily="18" charset="2"/>
              </a:rPr>
              <a:t>&lt;</a:t>
            </a:r>
            <a:r>
              <a:rPr lang="en-US" altLang="zh-CN" dirty="0" err="1">
                <a:sym typeface="Webdings" pitchFamily="18" charset="2"/>
              </a:rPr>
              <a:t>v</a:t>
            </a:r>
            <a:r>
              <a:rPr lang="en-US" altLang="zh-CN" baseline="-25000" dirty="0" err="1">
                <a:sym typeface="Webdings" pitchFamily="18" charset="2"/>
              </a:rPr>
              <a:t>j</a:t>
            </a:r>
            <a:r>
              <a:rPr lang="en-US" altLang="zh-CN" dirty="0" err="1">
                <a:sym typeface="Webdings" pitchFamily="18" charset="2"/>
              </a:rPr>
              <a:t>,v</a:t>
            </a:r>
            <a:r>
              <a:rPr lang="en-US" altLang="zh-CN" baseline="-25000" dirty="0" err="1">
                <a:sym typeface="Webdings" pitchFamily="18" charset="2"/>
              </a:rPr>
              <a:t>k</a:t>
            </a:r>
            <a:r>
              <a:rPr lang="en-US" altLang="zh-CN" dirty="0">
                <a:sym typeface="Webdings" pitchFamily="18" charset="2"/>
              </a:rPr>
              <a:t>&gt;</a:t>
            </a:r>
            <a:r>
              <a:rPr lang="zh-CN" altLang="en-US" dirty="0">
                <a:ea typeface="宋体" pitchFamily="2" charset="-122"/>
                <a:sym typeface="Webdings" pitchFamily="18" charset="2"/>
              </a:rPr>
              <a:t>表示与弧</a:t>
            </a:r>
            <a:r>
              <a:rPr lang="en-US" altLang="zh-CN" dirty="0">
                <a:ea typeface="宋体" pitchFamily="2" charset="-122"/>
                <a:sym typeface="Webdings" pitchFamily="18" charset="2"/>
              </a:rPr>
              <a:t>&lt;</a:t>
            </a:r>
            <a:r>
              <a:rPr lang="en-US" altLang="zh-CN" dirty="0" err="1">
                <a:sym typeface="Webdings" pitchFamily="18" charset="2"/>
              </a:rPr>
              <a:t>j</a:t>
            </a:r>
            <a:r>
              <a:rPr lang="en-US" altLang="zh-CN" dirty="0" err="1">
                <a:ea typeface="宋体" pitchFamily="2" charset="-122"/>
                <a:sym typeface="Webdings" pitchFamily="18" charset="2"/>
              </a:rPr>
              <a:t>,k</a:t>
            </a:r>
            <a:r>
              <a:rPr lang="en-US" altLang="zh-CN" dirty="0">
                <a:ea typeface="宋体" pitchFamily="2" charset="-122"/>
                <a:sym typeface="Webdings" pitchFamily="18" charset="2"/>
              </a:rPr>
              <a:t>&gt;</a:t>
            </a:r>
            <a:r>
              <a:rPr lang="zh-CN" altLang="en-US" dirty="0">
                <a:ea typeface="宋体" pitchFamily="2" charset="-122"/>
                <a:sym typeface="Webdings" pitchFamily="18" charset="2"/>
              </a:rPr>
              <a:t>对应的活动的持续时间。</a:t>
            </a:r>
          </a:p>
          <a:p>
            <a:pPr marL="457200" lvl="2" indent="-355600" eaLnBrk="1" hangingPunct="1">
              <a:defRPr/>
            </a:pPr>
            <a:endParaRPr kumimoji="1" lang="en-US" altLang="zh-CN" sz="3200" b="1" dirty="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313" y="1919437"/>
            <a:ext cx="2304256" cy="19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443" y="3789040"/>
            <a:ext cx="5118237" cy="12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anim calcmode="lin" valueType="num">
                                      <p:cBhvr additive="base">
                                        <p:cTn id="7"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anim calcmode="lin" valueType="num">
                                      <p:cBhvr additive="base">
                                        <p:cTn id="13"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3" end="3"/>
                                            </p:txEl>
                                          </p:spTgt>
                                        </p:tgtEl>
                                        <p:attrNameLst>
                                          <p:attrName>style.visibility</p:attrName>
                                        </p:attrNameLst>
                                      </p:cBhvr>
                                      <p:to>
                                        <p:strVal val="visible"/>
                                      </p:to>
                                    </p:set>
                                    <p:anim calcmode="lin" valueType="num">
                                      <p:cBhvr additive="base">
                                        <p:cTn id="19"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4" end="4"/>
                                            </p:txEl>
                                          </p:spTgt>
                                        </p:tgtEl>
                                        <p:attrNameLst>
                                          <p:attrName>style.visibility</p:attrName>
                                        </p:attrNameLst>
                                      </p:cBhvr>
                                      <p:to>
                                        <p:strVal val="visible"/>
                                      </p:to>
                                    </p:set>
                                    <p:anim calcmode="lin" valueType="num">
                                      <p:cBhvr additive="base">
                                        <p:cTn id="25"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5" end="5"/>
                                            </p:txEl>
                                          </p:spTgt>
                                        </p:tgtEl>
                                        <p:attrNameLst>
                                          <p:attrName>style.visibility</p:attrName>
                                        </p:attrNameLst>
                                      </p:cBhvr>
                                      <p:to>
                                        <p:strVal val="visible"/>
                                      </p:to>
                                    </p:set>
                                    <p:anim calcmode="lin" valueType="num">
                                      <p:cBhvr additive="base">
                                        <p:cTn id="31"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7" end="7"/>
                                            </p:txEl>
                                          </p:spTgt>
                                        </p:tgtEl>
                                        <p:attrNameLst>
                                          <p:attrName>style.visibility</p:attrName>
                                        </p:attrNameLst>
                                      </p:cBhvr>
                                      <p:to>
                                        <p:strVal val="visible"/>
                                      </p:to>
                                    </p:set>
                                    <p:anim calcmode="lin" valueType="num">
                                      <p:cBhvr additive="base">
                                        <p:cTn id="37"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Lst>
  </p:timing>
</p:sld>
</file>

<file path=ppt/slides/slide18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67408" y="31034"/>
            <a:ext cx="10729192"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zh-CN" altLang="en-US" b="1" dirty="0">
                <a:latin typeface="黑体" panose="02010609060101010101" pitchFamily="49" charset="-122"/>
                <a:ea typeface="黑体" panose="02010609060101010101" pitchFamily="49" charset="-122"/>
              </a:rPr>
              <a:t>表示事件</a:t>
            </a:r>
            <a:r>
              <a:rPr kumimoji="1" lang="en-US" altLang="zh-CN" b="1" dirty="0" err="1">
                <a:latin typeface="Times New Roman" panose="02020603050405020304" pitchFamily="18" charset="0"/>
                <a:ea typeface="黑体" panose="02010609060101010101" pitchFamily="49" charset="-122"/>
              </a:rPr>
              <a:t>v</a:t>
            </a:r>
            <a:r>
              <a:rPr kumimoji="1" lang="en-US" altLang="zh-CN" b="1" baseline="-25000" dirty="0" err="1">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err="1">
                <a:solidFill>
                  <a:srgbClr val="0033CC"/>
                </a:solidFill>
                <a:latin typeface="Times New Roman" panose="02020603050405020304" pitchFamily="18" charset="0"/>
                <a:ea typeface="黑体" panose="02010609060101010101" pitchFamily="49" charset="-122"/>
              </a:rPr>
              <a:t>v</a:t>
            </a:r>
            <a:r>
              <a:rPr kumimoji="1" lang="en-US" altLang="zh-CN" b="1" baseline="-25000" dirty="0" err="1">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a:solidFill>
                  <a:srgbClr val="FF3300"/>
                </a:solidFill>
                <a:latin typeface="Times New Roman" panose="02020603050405020304" pitchFamily="18" charset="0"/>
                <a:ea typeface="黑体" panose="02010609060101010101" pitchFamily="49" charset="-122"/>
              </a:rPr>
              <a:t>Vl</a:t>
            </a:r>
            <a:r>
              <a:rPr kumimoji="1" lang="en-US" altLang="zh-CN" sz="2400" b="1" dirty="0">
                <a:solidFill>
                  <a:srgbClr val="FF3300"/>
                </a:solidFill>
                <a:latin typeface="Times New Roman" panose="02020603050405020304" pitchFamily="18" charset="0"/>
                <a:ea typeface="黑体" panose="02010609060101010101" pitchFamily="49" charset="-122"/>
              </a:rPr>
              <a:t>(k</a:t>
            </a:r>
            <a:r>
              <a:rPr kumimoji="1" lang="en-US" altLang="zh-CN" sz="2400" b="1" dirty="0">
                <a:solidFill>
                  <a:srgbClr val="FF3300"/>
                </a:solidFill>
                <a:latin typeface="Times New Roman" panose="02020603050405020304" pitchFamily="18" charset="0"/>
                <a:cs typeface="Times New Roman" panose="02020603050405020304" pitchFamily="18" charset="0"/>
              </a:rPr>
              <a:t>) =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zh-CN" altLang="en-US" sz="2400" b="1" dirty="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n</a:t>
            </a:r>
            <a:r>
              <a:rPr kumimoji="1" lang="zh-CN" altLang="en-US" sz="2400" b="1" dirty="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a:ea typeface="宋体" pitchFamily="2" charset="-122"/>
                <a:sym typeface="Webdings" pitchFamily="18" charset="2"/>
              </a:rPr>
              <a:t>在求出</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(k)</a:t>
            </a:r>
            <a:r>
              <a:rPr lang="zh-CN" altLang="en-US" sz="2400" dirty="0">
                <a:ea typeface="宋体" pitchFamily="2" charset="-122"/>
                <a:sym typeface="Webdings" pitchFamily="18" charset="2"/>
              </a:rPr>
              <a:t>的基础上， 可从</a:t>
            </a:r>
            <a:r>
              <a:rPr lang="zh-CN" altLang="en-US" sz="2400" dirty="0">
                <a:solidFill>
                  <a:srgbClr val="0000FF"/>
                </a:solidFill>
                <a:ea typeface="宋体" pitchFamily="2" charset="-122"/>
                <a:sym typeface="Webdings" pitchFamily="18" charset="2"/>
              </a:rPr>
              <a:t>结束顶点</a:t>
            </a:r>
            <a:r>
              <a:rPr lang="zh-CN" altLang="en-US" sz="2400" dirty="0">
                <a:ea typeface="宋体" pitchFamily="2" charset="-122"/>
                <a:sym typeface="Webdings" pitchFamily="18" charset="2"/>
              </a:rPr>
              <a:t>开始，按</a:t>
            </a:r>
            <a:r>
              <a:rPr lang="zh-CN" altLang="en-US" sz="2400" dirty="0">
                <a:solidFill>
                  <a:srgbClr val="0000FF"/>
                </a:solidFill>
                <a:ea typeface="宋体" pitchFamily="2" charset="-122"/>
                <a:sym typeface="Webdings" pitchFamily="18" charset="2"/>
              </a:rPr>
              <a:t>逆拓扑顺序</a:t>
            </a:r>
            <a:r>
              <a:rPr lang="zh-CN" altLang="en-US" sz="2400" dirty="0">
                <a:ea typeface="宋体" pitchFamily="2" charset="-122"/>
                <a:sym typeface="Webdings" pitchFamily="18" charset="2"/>
              </a:rPr>
              <a:t>向源点递推，求出</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a:t>
            </a:r>
            <a:r>
              <a:rPr lang="zh-CN" altLang="en-US" sz="2400" dirty="0" smtClean="0">
                <a:ea typeface="宋体" pitchFamily="2" charset="-122"/>
                <a:sym typeface="Webdings" pitchFamily="18" charset="2"/>
              </a:rPr>
              <a:t>：</a:t>
            </a:r>
            <a:endParaRPr lang="en-US" altLang="zh-CN" sz="2400" dirty="0" smtClean="0">
              <a:ea typeface="宋体" pitchFamily="2" charset="-122"/>
              <a:sym typeface="Webdings" pitchFamily="18" charset="2"/>
            </a:endParaRPr>
          </a:p>
          <a:p>
            <a:pPr marL="914400" lvl="3" indent="-279400" eaLnBrk="1" hangingPunct="1">
              <a:defRPr/>
            </a:pPr>
            <a:endParaRPr lang="zh-CN" altLang="en-US"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(n-1)=</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(n-1)</a:t>
            </a:r>
            <a:r>
              <a:rPr lang="zh-CN" altLang="en-US" sz="2400" dirty="0">
                <a:ea typeface="宋体" pitchFamily="2" charset="-122"/>
                <a:sym typeface="Webdings" pitchFamily="18" charset="2"/>
              </a:rPr>
              <a:t>；</a:t>
            </a:r>
          </a:p>
          <a:p>
            <a:pPr marL="0" indent="0">
              <a:spcBef>
                <a:spcPct val="50000"/>
              </a:spcBef>
              <a:buNone/>
              <a:defRPr/>
            </a:pPr>
            <a:r>
              <a:rPr lang="zh-CN" altLang="en-US" sz="2400" dirty="0">
                <a:ea typeface="宋体" pitchFamily="2" charset="-122"/>
                <a:sym typeface="Webdings" pitchFamily="18" charset="2"/>
              </a:rPr>
              <a:t>  </a:t>
            </a: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(k)=Min{</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(j)-</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endParaRPr lang="en-US" altLang="zh-CN"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&lt;</a:t>
            </a:r>
            <a:r>
              <a:rPr lang="en-US" altLang="zh-CN" sz="2400" dirty="0" err="1">
                <a:ea typeface="宋体" pitchFamily="2" charset="-122"/>
                <a:sym typeface="Webdings" pitchFamily="18" charset="2"/>
              </a:rPr>
              <a:t>k,j</a:t>
            </a:r>
            <a:r>
              <a:rPr lang="en-US" altLang="zh-CN" sz="2400" dirty="0">
                <a:ea typeface="宋体" pitchFamily="2" charset="-122"/>
                <a:sym typeface="Webdings" pitchFamily="18" charset="2"/>
              </a:rPr>
              <a:t>&gt;∈S,0≤k≤n-2</a:t>
            </a:r>
            <a:r>
              <a:rPr lang="en-US" altLang="zh-CN" sz="2400" dirty="0" smtClean="0">
                <a:ea typeface="宋体" pitchFamily="2" charset="-122"/>
                <a:sym typeface="Webdings" pitchFamily="18" charset="2"/>
              </a:rPr>
              <a:t>;</a:t>
            </a:r>
          </a:p>
          <a:p>
            <a:pPr marL="0" indent="0">
              <a:spcBef>
                <a:spcPct val="50000"/>
              </a:spcBef>
              <a:buNone/>
              <a:defRPr/>
            </a:pPr>
            <a:endParaRPr lang="en-US" altLang="zh-CN" sz="2400" dirty="0">
              <a:ea typeface="宋体" pitchFamily="2" charset="-122"/>
              <a:sym typeface="Webdings" pitchFamily="18" charset="2"/>
            </a:endParaRPr>
          </a:p>
          <a:p>
            <a:pPr>
              <a:spcBef>
                <a:spcPct val="50000"/>
              </a:spcBef>
              <a:defRPr/>
            </a:pPr>
            <a:r>
              <a:rPr lang="zh-CN" altLang="en-US" sz="2400" dirty="0">
                <a:latin typeface="宋体" pitchFamily="2" charset="-122"/>
                <a:ea typeface="宋体" pitchFamily="2" charset="-122"/>
                <a:sym typeface="Webdings" pitchFamily="18" charset="2"/>
              </a:rPr>
              <a:t>其中，</a:t>
            </a:r>
            <a:r>
              <a:rPr lang="en-US" altLang="zh-CN" sz="2400" dirty="0">
                <a:latin typeface="宋体" pitchFamily="2" charset="-122"/>
                <a:ea typeface="宋体" pitchFamily="2" charset="-122"/>
                <a:sym typeface="Webdings" pitchFamily="18" charset="2"/>
              </a:rPr>
              <a:t>S</a:t>
            </a:r>
            <a:r>
              <a:rPr lang="zh-CN" altLang="en-US" sz="2400" dirty="0">
                <a:latin typeface="宋体" pitchFamily="2" charset="-122"/>
                <a:ea typeface="宋体" pitchFamily="2" charset="-122"/>
                <a:sym typeface="Webdings" pitchFamily="18" charset="2"/>
              </a:rPr>
              <a:t>为所有以</a:t>
            </a:r>
            <a:r>
              <a:rPr lang="en-US" altLang="zh-CN" sz="2400" dirty="0">
                <a:latin typeface="宋体" pitchFamily="2" charset="-122"/>
                <a:ea typeface="宋体" pitchFamily="2" charset="-122"/>
                <a:sym typeface="Webdings" pitchFamily="18" charset="2"/>
              </a:rPr>
              <a:t>k</a:t>
            </a:r>
            <a:r>
              <a:rPr lang="zh-CN" altLang="en-US" sz="2400" dirty="0">
                <a:latin typeface="宋体" pitchFamily="2" charset="-122"/>
                <a:ea typeface="宋体" pitchFamily="2" charset="-122"/>
                <a:sym typeface="Webdings" pitchFamily="18" charset="2"/>
              </a:rPr>
              <a:t>为尾的弧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的集合，</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r>
              <a:rPr lang="zh-CN" altLang="en-US" sz="2400" dirty="0">
                <a:latin typeface="宋体" pitchFamily="2" charset="-122"/>
                <a:ea typeface="宋体" pitchFamily="2" charset="-122"/>
                <a:sym typeface="Webdings" pitchFamily="18" charset="2"/>
              </a:rPr>
              <a:t>表示与弧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对应的活动的持续时间。</a:t>
            </a:r>
            <a:r>
              <a:rPr lang="zh-CN" altLang="en-US" sz="2400" dirty="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160141"/>
            <a:ext cx="2592288" cy="20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206" y="4149080"/>
            <a:ext cx="5287442" cy="12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8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1085038" y="665956"/>
            <a:ext cx="10123455" cy="5053013"/>
          </a:xfrm>
        </p:spPr>
        <p:txBody>
          <a:bodyPr>
            <a:normAutofit/>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4</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表示</a:t>
            </a:r>
            <a:r>
              <a:rPr kumimoji="1" lang="zh-CN" altLang="en-US" sz="2800" b="1" dirty="0">
                <a:solidFill>
                  <a:srgbClr val="FF0000"/>
                </a:solidFill>
                <a:latin typeface="Times New Roman" panose="02020603050405020304" pitchFamily="18" charset="0"/>
                <a:ea typeface="黑体" panose="02010609060101010101" pitchFamily="49" charset="-122"/>
              </a:rPr>
              <a:t>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Times New Roman" panose="02020603050405020304" pitchFamily="18" charset="0"/>
                <a:ea typeface="黑体" panose="02010609060101010101" pitchFamily="49" charset="-122"/>
              </a:rPr>
              <a:t>的最早</a:t>
            </a:r>
            <a:r>
              <a:rPr kumimoji="1" lang="en-US" altLang="zh-CN" sz="2800" b="1" dirty="0">
                <a:latin typeface="Times New Roman" panose="02020603050405020304" pitchFamily="18" charset="0"/>
                <a:ea typeface="黑体" panose="02010609060101010101" pitchFamily="49" charset="-122"/>
              </a:rPr>
              <a:t>(early)</a:t>
            </a:r>
            <a:r>
              <a:rPr kumimoji="1" lang="zh-CN" altLang="en-US" sz="2800" b="1" dirty="0">
                <a:latin typeface="Times New Roman" panose="02020603050405020304" pitchFamily="18" charset="0"/>
                <a:ea typeface="黑体" panose="02010609060101010101" pitchFamily="49" charset="-122"/>
              </a:rPr>
              <a:t>开始时间，是该活动的</a:t>
            </a:r>
            <a:r>
              <a:rPr kumimoji="1" lang="zh-CN" altLang="en-US" sz="2800" b="1" dirty="0">
                <a:solidFill>
                  <a:srgbClr val="0070C0"/>
                </a:solidFill>
                <a:latin typeface="Times New Roman" panose="02020603050405020304" pitchFamily="18" charset="0"/>
                <a:ea typeface="黑体" panose="02010609060101010101" pitchFamily="49" charset="-122"/>
              </a:rPr>
              <a:t>起点</a:t>
            </a:r>
            <a:r>
              <a:rPr kumimoji="1" lang="zh-CN" altLang="en-US" sz="2800" b="1" dirty="0">
                <a:latin typeface="Times New Roman" panose="02020603050405020304" pitchFamily="18" charset="0"/>
                <a:ea typeface="黑体" panose="02010609060101010101" pitchFamily="49" charset="-122"/>
              </a:rPr>
              <a:t>所表示事件的</a:t>
            </a:r>
            <a:r>
              <a:rPr kumimoji="1" lang="zh-CN" altLang="en-US" sz="2800" b="1" dirty="0">
                <a:solidFill>
                  <a:srgbClr val="0070C0"/>
                </a:solidFill>
                <a:latin typeface="Times New Roman" panose="02020603050405020304" pitchFamily="18" charset="0"/>
                <a:ea typeface="黑体" panose="02010609060101010101" pitchFamily="49" charset="-122"/>
              </a:rPr>
              <a:t>最早</a:t>
            </a:r>
            <a:r>
              <a:rPr kumimoji="1" lang="zh-CN" altLang="en-US" sz="2800" b="1" dirty="0">
                <a:latin typeface="Times New Roman" panose="02020603050405020304" pitchFamily="18" charset="0"/>
                <a:ea typeface="黑体" panose="02010609060101010101" pitchFamily="49" charset="-122"/>
              </a:rPr>
              <a:t>发生</a:t>
            </a:r>
            <a:r>
              <a:rPr kumimoji="1" lang="zh-CN" altLang="en-US" sz="2800" b="1" dirty="0" smtClean="0">
                <a:latin typeface="Times New Roman" panose="02020603050405020304" pitchFamily="18" charset="0"/>
                <a:ea typeface="黑体" panose="02010609060101010101" pitchFamily="49" charset="-122"/>
              </a:rPr>
              <a:t>时间</a:t>
            </a:r>
            <a:endParaRPr kumimoji="1" lang="en-US" altLang="zh-CN" sz="2800" b="1" dirty="0" smtClean="0">
              <a:latin typeface="Times New Roman" panose="02020603050405020304" pitchFamily="18" charset="0"/>
              <a:ea typeface="黑体" panose="02010609060101010101" pitchFamily="49" charset="-122"/>
            </a:endParaRPr>
          </a:p>
          <a:p>
            <a:pPr marL="457200" lvl="2" indent="-279400" eaLnBrk="1" hangingPunct="1">
              <a:lnSpc>
                <a:spcPts val="600"/>
              </a:lnSpc>
              <a:defRPr/>
            </a:pPr>
            <a:endParaRPr kumimoji="1" lang="en-US" altLang="zh-CN" sz="2800" b="1" dirty="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a:latin typeface="Times New Roman" panose="02020603050405020304" pitchFamily="18" charset="0"/>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Times New Roman" panose="02020603050405020304" pitchFamily="18" charset="0"/>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Times New Roman" panose="02020603050405020304" pitchFamily="18" charset="0"/>
                <a:ea typeface="黑体" panose="02010609060101010101" pitchFamily="49" charset="-122"/>
              </a:rPr>
              <a:t>，则有</a:t>
            </a:r>
            <a:r>
              <a:rPr kumimoji="1" lang="en-US" altLang="zh-CN" sz="2400" b="1" dirty="0">
                <a:solidFill>
                  <a:srgbClr val="FF0000"/>
                </a:solidFill>
                <a:latin typeface="Times New Roman" panose="02020603050405020304" pitchFamily="18" charset="0"/>
                <a:ea typeface="黑体" panose="02010609060101010101" pitchFamily="49" charset="-122"/>
              </a:rPr>
              <a:t>e(</a:t>
            </a:r>
            <a:r>
              <a:rPr kumimoji="1" lang="en-US" altLang="zh-CN" sz="2400" b="1" dirty="0" err="1">
                <a:solidFill>
                  <a:srgbClr val="FF0000"/>
                </a:solidFill>
                <a:latin typeface="Times New Roman" panose="02020603050405020304" pitchFamily="18" charset="0"/>
                <a:ea typeface="黑体" panose="02010609060101010101" pitchFamily="49" charset="-122"/>
              </a:rPr>
              <a:t>i</a:t>
            </a:r>
            <a:r>
              <a:rPr kumimoji="1" lang="en-US" altLang="zh-CN" sz="2400" b="1" dirty="0">
                <a:solidFill>
                  <a:srgbClr val="FF0000"/>
                </a:solidFill>
                <a:latin typeface="Times New Roman" panose="02020603050405020304" pitchFamily="18" charset="0"/>
                <a:ea typeface="黑体" panose="02010609060101010101" pitchFamily="49" charset="-122"/>
              </a:rPr>
              <a:t>)=</a:t>
            </a:r>
            <a:r>
              <a:rPr kumimoji="1" lang="en-US" altLang="zh-CN" sz="2400" b="1" dirty="0" err="1">
                <a:solidFill>
                  <a:srgbClr val="FF0000"/>
                </a:solidFill>
                <a:latin typeface="Times New Roman" panose="02020603050405020304" pitchFamily="18" charset="0"/>
                <a:ea typeface="黑体" panose="02010609060101010101" pitchFamily="49" charset="-122"/>
              </a:rPr>
              <a:t>Ve</a:t>
            </a:r>
            <a:r>
              <a:rPr kumimoji="1" lang="en-US" altLang="zh-CN" sz="2400" b="1" dirty="0">
                <a:solidFill>
                  <a:srgbClr val="FF0000"/>
                </a:solidFill>
                <a:latin typeface="Times New Roman" panose="02020603050405020304" pitchFamily="18" charset="0"/>
                <a:ea typeface="黑体" panose="02010609060101010101" pitchFamily="49" charset="-122"/>
              </a:rPr>
              <a:t>(j</a:t>
            </a:r>
            <a:r>
              <a:rPr kumimoji="1" lang="en-US" altLang="zh-CN" sz="2400" b="1" dirty="0" smtClean="0">
                <a:solidFill>
                  <a:srgbClr val="FF0000"/>
                </a:solidFill>
                <a:latin typeface="Times New Roman" panose="02020603050405020304" pitchFamily="18" charset="0"/>
                <a:ea typeface="黑体" panose="02010609060101010101" pitchFamily="49" charset="-122"/>
              </a:rPr>
              <a:t>)</a:t>
            </a: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smtClean="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800" b="1" dirty="0">
              <a:solidFill>
                <a:srgbClr val="FF0000"/>
              </a:solidFill>
              <a:ea typeface="黑体" panose="02010609060101010101" pitchFamily="49" charset="-122"/>
            </a:endParaRPr>
          </a:p>
          <a:p>
            <a:pPr marL="457200" lvl="2" indent="-279400" eaLnBrk="1" hangingPunct="1">
              <a:defRPr/>
            </a:pPr>
            <a:r>
              <a:rPr kumimoji="1" lang="en-US" altLang="zh-CN" sz="2800" b="1" dirty="0">
                <a:solidFill>
                  <a:srgbClr val="FF0000"/>
                </a:solidFill>
                <a:ea typeface="黑体" panose="02010609060101010101" pitchFamily="49" charset="-122"/>
              </a:rPr>
              <a:t>l</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表示活动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的最迟</a:t>
            </a:r>
            <a:r>
              <a:rPr kumimoji="1" lang="en-US" altLang="zh-CN" sz="2800" b="1" dirty="0">
                <a:latin typeface="Times New Roman" panose="02020603050405020304" pitchFamily="18" charset="0"/>
                <a:ea typeface="黑体" panose="02010609060101010101" pitchFamily="49" charset="-122"/>
              </a:rPr>
              <a:t>(last)</a:t>
            </a:r>
            <a:r>
              <a:rPr kumimoji="1" lang="zh-CN" altLang="en-US" sz="2800" b="1" dirty="0">
                <a:latin typeface="黑体" panose="02010609060101010101" pitchFamily="49" charset="-122"/>
                <a:ea typeface="黑体" panose="02010609060101010101" pitchFamily="49" charset="-122"/>
              </a:rPr>
              <a:t>开始时间，是该活动的</a:t>
            </a:r>
            <a:r>
              <a:rPr kumimoji="1" lang="zh-CN" altLang="en-US" sz="2800" b="1" dirty="0">
                <a:solidFill>
                  <a:srgbClr val="0070C0"/>
                </a:solidFill>
                <a:latin typeface="黑体" panose="02010609060101010101" pitchFamily="49" charset="-122"/>
                <a:ea typeface="黑体" panose="02010609060101010101" pitchFamily="49" charset="-122"/>
              </a:rPr>
              <a:t>终点</a:t>
            </a:r>
            <a:r>
              <a:rPr kumimoji="1" lang="zh-CN" altLang="en-US" sz="2800" b="1" dirty="0">
                <a:latin typeface="黑体" panose="02010609060101010101" pitchFamily="49" charset="-122"/>
                <a:ea typeface="黑体" panose="02010609060101010101" pitchFamily="49" charset="-122"/>
              </a:rPr>
              <a:t>所表示事件的</a:t>
            </a:r>
            <a:r>
              <a:rPr kumimoji="1" lang="zh-CN" altLang="en-US" sz="2800" b="1" dirty="0">
                <a:solidFill>
                  <a:srgbClr val="0070C0"/>
                </a:solidFill>
                <a:latin typeface="黑体" panose="02010609060101010101" pitchFamily="49" charset="-122"/>
                <a:ea typeface="黑体" panose="02010609060101010101" pitchFamily="49" charset="-122"/>
              </a:rPr>
              <a:t>最迟</a:t>
            </a:r>
            <a:r>
              <a:rPr kumimoji="1" lang="zh-CN" altLang="en-US" sz="2800" b="1" dirty="0">
                <a:latin typeface="黑体" panose="02010609060101010101" pitchFamily="49" charset="-122"/>
                <a:ea typeface="黑体" panose="02010609060101010101" pitchFamily="49" charset="-122"/>
              </a:rPr>
              <a:t>发生时间与该活动的所需时间之</a:t>
            </a:r>
            <a:r>
              <a:rPr kumimoji="1" lang="zh-CN" altLang="en-US" sz="2800" b="1" dirty="0" smtClean="0">
                <a:latin typeface="黑体" panose="02010609060101010101" pitchFamily="49" charset="-122"/>
                <a:ea typeface="黑体" panose="02010609060101010101" pitchFamily="49" charset="-122"/>
              </a:rPr>
              <a:t>差</a:t>
            </a:r>
            <a:endParaRPr kumimoji="1" lang="en-US" altLang="zh-CN" sz="2800" b="1" dirty="0" smtClean="0">
              <a:latin typeface="黑体" panose="02010609060101010101" pitchFamily="49" charset="-122"/>
              <a:ea typeface="黑体" panose="02010609060101010101" pitchFamily="49" charset="-122"/>
            </a:endParaRPr>
          </a:p>
          <a:p>
            <a:pPr marL="457200" lvl="2" indent="-279400" eaLnBrk="1" hangingPunct="1">
              <a:lnSpc>
                <a:spcPts val="600"/>
              </a:lnSpc>
              <a:defRPr/>
            </a:pPr>
            <a:endParaRPr kumimoji="1" lang="en-US" altLang="zh-CN" sz="2800" b="1" dirty="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a:latin typeface="黑体" panose="02010609060101010101" pitchFamily="49" charset="-122"/>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黑体" panose="02010609060101010101" pitchFamily="49" charset="-122"/>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黑体" panose="02010609060101010101" pitchFamily="49" charset="-122"/>
                <a:ea typeface="黑体" panose="02010609060101010101" pitchFamily="49" charset="-122"/>
              </a:rPr>
              <a:t>，则有</a:t>
            </a:r>
            <a:r>
              <a:rPr kumimoji="1" lang="en-US" altLang="zh-CN" sz="2400" b="1" dirty="0">
                <a:solidFill>
                  <a:srgbClr val="FF0000"/>
                </a:solidFill>
                <a:cs typeface="Times New Roman" panose="02020603050405020304" pitchFamily="18" charset="0"/>
              </a:rPr>
              <a:t>l</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i</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Vl</a:t>
            </a:r>
            <a:r>
              <a:rPr kumimoji="1" lang="en-US" altLang="zh-CN" sz="2400" b="1" dirty="0">
                <a:solidFill>
                  <a:srgbClr val="FF0000"/>
                </a:solidFill>
                <a:latin typeface="Times New Roman" panose="02020603050405020304" pitchFamily="18" charset="0"/>
                <a:cs typeface="Times New Roman" panose="02020603050405020304" pitchFamily="18" charset="0"/>
              </a:rPr>
              <a:t>(k)-</a:t>
            </a:r>
            <a:r>
              <a:rPr kumimoji="1" lang="en-US" altLang="zh-CN" sz="2400" b="1" dirty="0" err="1">
                <a:solidFill>
                  <a:srgbClr val="FF0000"/>
                </a:solidFill>
                <a:latin typeface="Times New Roman" panose="02020603050405020304" pitchFamily="18" charset="0"/>
                <a:cs typeface="Times New Roman" panose="02020603050405020304" pitchFamily="18" charset="0"/>
              </a:rPr>
              <a:t>dut</a:t>
            </a:r>
            <a:r>
              <a:rPr kumimoji="1" lang="en-US" altLang="zh-CN" sz="2400" b="1" dirty="0">
                <a:solidFill>
                  <a:srgbClr val="FF0000"/>
                </a:solidFill>
                <a:latin typeface="Times New Roman" panose="02020603050405020304" pitchFamily="18" charset="0"/>
                <a:cs typeface="Times New Roman" panose="02020603050405020304" pitchFamily="18" charset="0"/>
              </a:rPr>
              <a:t>(&lt;</a:t>
            </a:r>
            <a:r>
              <a:rPr kumimoji="1" lang="en-US" altLang="zh-CN" sz="2400" b="1" dirty="0" err="1">
                <a:solidFill>
                  <a:srgbClr val="FF0000"/>
                </a:solidFill>
                <a:latin typeface="Times New Roman" panose="02020603050405020304" pitchFamily="18" charset="0"/>
                <a:cs typeface="Times New Roman" panose="02020603050405020304" pitchFamily="18" charset="0"/>
              </a:rPr>
              <a:t>vj,vk</a:t>
            </a:r>
            <a:r>
              <a:rPr kumimoji="1" lang="en-US" altLang="zh-CN" sz="2400" b="1" dirty="0">
                <a:solidFill>
                  <a:srgbClr val="FF0000"/>
                </a:solidFill>
                <a:latin typeface="Times New Roman" panose="02020603050405020304" pitchFamily="18" charset="0"/>
                <a:cs typeface="Times New Roman" panose="02020603050405020304" pitchFamily="18" charset="0"/>
              </a:rPr>
              <a:t>&gt;)</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4583832" y="2780928"/>
            <a:ext cx="2168031" cy="1071241"/>
            <a:chOff x="0" y="0"/>
            <a:chExt cx="1553" cy="488"/>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37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42"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36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1" end="1"/>
                                            </p:txEl>
                                          </p:spTgt>
                                        </p:tgtEl>
                                        <p:attrNameLst>
                                          <p:attrName>style.visibility</p:attrName>
                                        </p:attrNameLst>
                                      </p:cBhvr>
                                      <p:to>
                                        <p:strVal val="visible"/>
                                      </p:to>
                                    </p:set>
                                    <p:anim calcmode="lin" valueType="num">
                                      <p:cBhvr additive="base">
                                        <p:cTn id="7" dur="500" fill="hold"/>
                                        <p:tgtEl>
                                          <p:spTgt spid="4096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3" end="3"/>
                                            </p:txEl>
                                          </p:spTgt>
                                        </p:tgtEl>
                                        <p:attrNameLst>
                                          <p:attrName>style.visibility</p:attrName>
                                        </p:attrNameLst>
                                      </p:cBhvr>
                                      <p:to>
                                        <p:strVal val="visible"/>
                                      </p:to>
                                    </p:set>
                                    <p:anim calcmode="lin" valueType="num">
                                      <p:cBhvr additive="base">
                                        <p:cTn id="13" dur="500" fill="hold"/>
                                        <p:tgtEl>
                                          <p:spTgt spid="40962">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8" end="8"/>
                                            </p:txEl>
                                          </p:spTgt>
                                        </p:tgtEl>
                                        <p:attrNameLst>
                                          <p:attrName>style.visibility</p:attrName>
                                        </p:attrNameLst>
                                      </p:cBhvr>
                                      <p:to>
                                        <p:strVal val="visible"/>
                                      </p:to>
                                    </p:set>
                                    <p:anim calcmode="lin" valueType="num">
                                      <p:cBhvr additive="base">
                                        <p:cTn id="19" dur="500" fill="hold"/>
                                        <p:tgtEl>
                                          <p:spTgt spid="40962">
                                            <p:txEl>
                                              <p:pRg st="8" end="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xEl>
                                              <p:pRg st="10" end="10"/>
                                            </p:txEl>
                                          </p:spTgt>
                                        </p:tgtEl>
                                        <p:attrNameLst>
                                          <p:attrName>style.visibility</p:attrName>
                                        </p:attrNameLst>
                                      </p:cBhvr>
                                      <p:to>
                                        <p:strVal val="visible"/>
                                      </p:to>
                                    </p:set>
                                    <p:anim calcmode="lin" valueType="num">
                                      <p:cBhvr additive="base">
                                        <p:cTn id="25" dur="500" fill="hold"/>
                                        <p:tgtEl>
                                          <p:spTgt spid="40962">
                                            <p:txEl>
                                              <p:pRg st="10" end="1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2">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8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907000" y="83405"/>
            <a:ext cx="10229560" cy="6237288"/>
          </a:xfrm>
        </p:spPr>
        <p:txBody>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5</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a:latin typeface="Times New Roman" panose="02020603050405020304" pitchFamily="18" charset="0"/>
                <a:cs typeface="Times New Roman" panose="02020603050405020304" pitchFamily="18" charset="0"/>
              </a:rPr>
              <a:t>-e(</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表示完成活动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a:t>
            </a:r>
            <a:r>
              <a:rPr kumimoji="1" lang="zh-CN" altLang="en-US" sz="2800" b="1" dirty="0">
                <a:solidFill>
                  <a:srgbClr val="FF0000"/>
                </a:solidFill>
                <a:latin typeface="黑体" panose="02010609060101010101" pitchFamily="49" charset="-122"/>
                <a:ea typeface="黑体" panose="02010609060101010101" pitchFamily="49" charset="-122"/>
              </a:rPr>
              <a:t>时间余量</a:t>
            </a:r>
            <a:r>
              <a:rPr kumimoji="1" lang="zh-CN" altLang="en-US" sz="2800" b="1" dirty="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关键路径上的活动，即</a:t>
            </a:r>
            <a:r>
              <a:rPr kumimoji="1" lang="en-US" altLang="zh-CN" sz="2800" b="1" dirty="0">
                <a:solidFill>
                  <a:srgbClr val="FF0000"/>
                </a:solidFill>
                <a:latin typeface="Times New Roman" panose="02020603050405020304" pitchFamily="18" charset="0"/>
                <a:ea typeface="黑体" panose="02010609060101010101" pitchFamily="49" charset="-122"/>
              </a:rPr>
              <a:t>l(</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2371153" y="2544019"/>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6689153" y="2544019"/>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1993329" y="2159844"/>
            <a:ext cx="4065587" cy="2298403"/>
            <a:chOff x="0" y="0"/>
            <a:chExt cx="4066177" cy="2298113"/>
          </a:xfrm>
        </p:grpSpPr>
        <p:sp>
          <p:nvSpPr>
            <p:cNvPr id="229440" name="TextBox 35"/>
            <p:cNvSpPr txBox="1"/>
            <p:nvPr/>
          </p:nvSpPr>
          <p:spPr>
            <a:xfrm>
              <a:off x="681136" y="396825"/>
              <a:ext cx="360415"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817" cy="46160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6489129" y="2132856"/>
            <a:ext cx="3887787" cy="2288878"/>
            <a:chOff x="0" y="0"/>
            <a:chExt cx="3887789" cy="2288886"/>
          </a:xfrm>
        </p:grpSpPr>
        <p:sp>
          <p:nvSpPr>
            <p:cNvPr id="229428" name="TextBox 76"/>
            <p:cNvSpPr txBox="1"/>
            <p:nvPr/>
          </p:nvSpPr>
          <p:spPr>
            <a:xfrm>
              <a:off x="574675" y="395288"/>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8385" cy="46166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4403154" y="4698257"/>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3"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9"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20106522">
                <a:off x="2166" y="645"/>
                <a:ext cx="60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1988565" y="2147144"/>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6489129" y="2132856"/>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3203004" y="4687143"/>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3203003" y="4687144"/>
            <a:ext cx="1422184" cy="461665"/>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body" idx="4294967295"/>
          </p:nvPr>
        </p:nvSpPr>
        <p:spPr>
          <a:xfrm>
            <a:off x="0" y="-25400"/>
            <a:ext cx="8424863" cy="927100"/>
          </a:xfrm>
        </p:spPr>
        <p:txBody>
          <a:bodyPr/>
          <a:lstStyle/>
          <a:p>
            <a:pPr lvl="1"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如何找</a:t>
            </a: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)=l(</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的关键活动？</a:t>
            </a:r>
          </a:p>
        </p:txBody>
      </p:sp>
      <p:sp>
        <p:nvSpPr>
          <p:cNvPr id="231427" name="Text Box 3"/>
          <p:cNvSpPr txBox="1"/>
          <p:nvPr/>
        </p:nvSpPr>
        <p:spPr>
          <a:xfrm>
            <a:off x="2024063" y="476250"/>
            <a:ext cx="8604250"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设事件数为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，活动数为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。活动</a:t>
            </a:r>
            <a:r>
              <a:rPr lang="en-US" altLang="zh-CN" sz="2000" b="1" noProof="1">
                <a:latin typeface="Times New Roman" panose="02020603050405020304" pitchFamily="18" charset="0"/>
                <a:ea typeface="宋体" panose="02010600030101010101" pitchFamily="2" charset="-122"/>
              </a:rPr>
              <a:t>ai</a:t>
            </a:r>
            <a:r>
              <a:rPr lang="zh-CN" altLang="en-US" sz="2000" b="1" noProof="1">
                <a:latin typeface="Times New Roman" panose="02020603050405020304" pitchFamily="18" charset="0"/>
                <a:ea typeface="宋体" panose="02010600030101010101" pitchFamily="2" charset="-122"/>
              </a:rPr>
              <a:t>用弧&lt;</a:t>
            </a:r>
            <a:r>
              <a:rPr lang="en-US" altLang="zh-CN" sz="2000" b="1" noProof="1">
                <a:latin typeface="Times New Roman" panose="02020603050405020304" pitchFamily="18" charset="0"/>
                <a:ea typeface="宋体" panose="02010600030101010101" pitchFamily="2" charset="-122"/>
              </a:rPr>
              <a:t>vj,vk&gt;</a:t>
            </a:r>
            <a:r>
              <a:rPr lang="zh-CN" altLang="en-US" sz="2000" b="1" noProof="1">
                <a:latin typeface="Times New Roman" panose="02020603050405020304" pitchFamily="18" charset="0"/>
                <a:ea typeface="宋体" panose="02010600030101010101" pitchFamily="2" charset="-122"/>
              </a:rPr>
              <a:t>表示，其持续时间记为</a:t>
            </a:r>
            <a:r>
              <a:rPr lang="en-US" altLang="zh-CN" sz="2000" b="1" noProof="1">
                <a:latin typeface="Times New Roman" panose="02020603050405020304" pitchFamily="18" charset="0"/>
                <a:ea typeface="宋体" panose="02010600030101010101" pitchFamily="2" charset="-122"/>
              </a:rPr>
              <a:t>dut(&lt;vj,vk&gt;)</a:t>
            </a:r>
            <a:r>
              <a:rPr lang="zh-CN" altLang="en-US" sz="2000" b="1" noProof="1">
                <a:latin typeface="Times New Roman" panose="02020603050405020304" pitchFamily="18" charset="0"/>
                <a:ea typeface="宋体" panose="02010600030101010101" pitchFamily="2" charset="-122"/>
              </a:rPr>
              <a:t>，</a:t>
            </a:r>
            <a:r>
              <a:rPr lang="zh-CN" altLang="en-US" sz="2000" b="1" noProof="1">
                <a:solidFill>
                  <a:srgbClr val="000000"/>
                </a:solidFill>
                <a:latin typeface="Times New Roman" panose="02020603050405020304" pitchFamily="18" charset="0"/>
                <a:ea typeface="宋体" panose="02010600030101010101" pitchFamily="2" charset="-122"/>
              </a:rPr>
              <a:t>则有：</a:t>
            </a:r>
            <a:r>
              <a:rPr lang="zh-CN" altLang="en-US" sz="2000" b="1" noProof="1">
                <a:latin typeface="Times New Roman" panose="02020603050405020304" pitchFamily="18" charset="0"/>
                <a:ea typeface="宋体" panose="02010600030101010101" pitchFamily="2" charset="-122"/>
              </a:rPr>
              <a:t>（1）</a:t>
            </a:r>
            <a:r>
              <a:rPr lang="en-US" altLang="zh-CN" sz="2000" b="1" noProof="1">
                <a:latin typeface="Times New Roman" panose="02020603050405020304" pitchFamily="18" charset="0"/>
                <a:ea typeface="宋体" panose="02010600030101010101" pitchFamily="2" charset="-122"/>
              </a:rPr>
              <a:t>e(i)=</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2</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a:t>
            </a:r>
            <a:r>
              <a:rPr lang="en-US" altLang="zh-CN" sz="2000" b="1" noProof="1">
                <a:solidFill>
                  <a:srgbClr val="FF0000"/>
                </a:solidFill>
                <a:latin typeface="Times New Roman" panose="02020603050405020304" pitchFamily="18" charset="0"/>
                <a:ea typeface="宋体" panose="02010600030101010101" pitchFamily="2" charset="-122"/>
              </a:rPr>
              <a:t>Vl(k) </a:t>
            </a:r>
            <a:r>
              <a:rPr lang="en-US" altLang="zh-CN" sz="2000" b="1" noProof="1">
                <a:latin typeface="Times New Roman" panose="02020603050405020304" pitchFamily="18" charset="0"/>
                <a:ea typeface="宋体" panose="02010600030101010101" pitchFamily="2" charset="-122"/>
              </a:rPr>
              <a:t>-dut(&lt;vj,vk&gt;)</a:t>
            </a:r>
          </a:p>
        </p:txBody>
      </p:sp>
      <p:grpSp>
        <p:nvGrpSpPr>
          <p:cNvPr id="174084" name="组合 45059"/>
          <p:cNvGrpSpPr>
            <a:grpSpLocks/>
          </p:cNvGrpSpPr>
          <p:nvPr/>
        </p:nvGrpSpPr>
        <p:grpSpPr bwMode="auto">
          <a:xfrm>
            <a:off x="8328025" y="-101600"/>
            <a:ext cx="1493838" cy="752329"/>
            <a:chOff x="0" y="0"/>
            <a:chExt cx="1599" cy="475"/>
          </a:xfrm>
        </p:grpSpPr>
        <p:grpSp>
          <p:nvGrpSpPr>
            <p:cNvPr id="174092" name="组合 45060"/>
            <p:cNvGrpSpPr>
              <a:grpSpLocks/>
            </p:cNvGrpSpPr>
            <p:nvPr/>
          </p:nvGrpSpPr>
          <p:grpSpPr bwMode="auto">
            <a:xfrm>
              <a:off x="36" y="190"/>
              <a:ext cx="1176" cy="60"/>
              <a:chOff x="0" y="0"/>
              <a:chExt cx="1176" cy="60"/>
            </a:xfrm>
          </p:grpSpPr>
          <p:sp>
            <p:nvSpPr>
              <p:cNvPr id="17409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31441" name="Oval 7"/>
              <p:cNvSpPr/>
              <p:nvPr/>
            </p:nvSpPr>
            <p:spPr>
              <a:xfrm>
                <a:off x="0" y="4"/>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31442" name="Oval 8"/>
              <p:cNvSpPr/>
              <p:nvPr/>
            </p:nvSpPr>
            <p:spPr>
              <a:xfrm>
                <a:off x="1118" y="0"/>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31437" name="Text Box 9"/>
            <p:cNvSpPr txBox="1"/>
            <p:nvPr/>
          </p:nvSpPr>
          <p:spPr>
            <a:xfrm>
              <a:off x="0" y="211"/>
              <a:ext cx="426"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31438" name="Text Box 10"/>
            <p:cNvSpPr txBox="1"/>
            <p:nvPr/>
          </p:nvSpPr>
          <p:spPr>
            <a:xfrm>
              <a:off x="1111" y="222"/>
              <a:ext cx="488"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31439" name="Text Box 11"/>
            <p:cNvSpPr txBox="1"/>
            <p:nvPr/>
          </p:nvSpPr>
          <p:spPr>
            <a:xfrm>
              <a:off x="488" y="0"/>
              <a:ext cx="410" cy="2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
        <p:nvSpPr>
          <p:cNvPr id="231429" name="Rectangle 12"/>
          <p:cNvSpPr/>
          <p:nvPr/>
        </p:nvSpPr>
        <p:spPr>
          <a:xfrm>
            <a:off x="1487487" y="1125538"/>
            <a:ext cx="8499476" cy="4508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85800" lvl="1" indent="-228600">
              <a:spcBef>
                <a:spcPct val="0"/>
              </a:spcBef>
              <a:buClr>
                <a:srgbClr val="000000"/>
              </a:buClr>
              <a:buSzPct val="50000"/>
              <a:defRPr/>
            </a:pPr>
            <a:r>
              <a:rPr lang="zh-CN" altLang="en-US" sz="2400" b="1" noProof="1">
                <a:solidFill>
                  <a:schemeClr val="tx2"/>
                </a:solidFill>
                <a:latin typeface="Times New Roman" panose="02020603050405020304" pitchFamily="18" charset="0"/>
                <a:ea typeface="黑体" panose="02010609060101010101" pitchFamily="49" charset="-122"/>
              </a:rPr>
              <a:t>如何求</a:t>
            </a:r>
            <a:r>
              <a:rPr lang="en-US" altLang="zh-CN" sz="2400" b="1" noProof="1">
                <a:solidFill>
                  <a:schemeClr val="tx2"/>
                </a:solidFill>
                <a:latin typeface="Times New Roman" panose="02020603050405020304" pitchFamily="18" charset="0"/>
                <a:ea typeface="黑体" panose="02010609060101010101" pitchFamily="49" charset="-122"/>
              </a:rPr>
              <a:t>Ve(j)</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Vl(j)</a:t>
            </a:r>
            <a:r>
              <a:rPr lang="zh-CN" altLang="en-US" sz="2400" b="1" noProof="1">
                <a:solidFill>
                  <a:schemeClr val="tx2"/>
                </a:solidFill>
                <a:latin typeface="Times New Roman" panose="02020603050405020304" pitchFamily="18" charset="0"/>
                <a:ea typeface="黑体" panose="02010609060101010101" pitchFamily="49" charset="-122"/>
              </a:rPr>
              <a:t>？继而   如何求</a:t>
            </a:r>
            <a:r>
              <a:rPr lang="en-US" altLang="zh-CN" sz="2400" b="1" noProof="1">
                <a:solidFill>
                  <a:schemeClr val="tx2"/>
                </a:solidFill>
                <a:latin typeface="Times New Roman" panose="02020603050405020304" pitchFamily="18" charset="0"/>
                <a:ea typeface="黑体" panose="02010609060101010101" pitchFamily="49" charset="-122"/>
              </a:rPr>
              <a:t>e(i)</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l(i)</a:t>
            </a:r>
            <a:r>
              <a:rPr lang="zh-CN" altLang="en-US" sz="2400" b="1" noProof="1">
                <a:solidFill>
                  <a:schemeClr val="tx2"/>
                </a:solidFill>
                <a:latin typeface="Times New Roman" panose="02020603050405020304" pitchFamily="18" charset="0"/>
                <a:ea typeface="黑体" panose="02010609060101010101" pitchFamily="49" charset="-122"/>
              </a:rPr>
              <a:t>？</a:t>
            </a:r>
          </a:p>
        </p:txBody>
      </p:sp>
      <p:grpSp>
        <p:nvGrpSpPr>
          <p:cNvPr id="6" name="组合 45068"/>
          <p:cNvGrpSpPr>
            <a:grpSpLocks/>
          </p:cNvGrpSpPr>
          <p:nvPr/>
        </p:nvGrpSpPr>
        <p:grpSpPr bwMode="auto">
          <a:xfrm>
            <a:off x="846137" y="1571625"/>
            <a:ext cx="5105401" cy="4955302"/>
            <a:chOff x="0" y="-41"/>
            <a:chExt cx="2540" cy="3541"/>
          </a:xfrm>
        </p:grpSpPr>
        <p:sp>
          <p:nvSpPr>
            <p:cNvPr id="231434" name="Text Box 14"/>
            <p:cNvSpPr txBox="1"/>
            <p:nvPr/>
          </p:nvSpPr>
          <p:spPr>
            <a:xfrm>
              <a:off x="0" y="-41"/>
              <a:ext cx="2540" cy="354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None/>
                <a:defRPr/>
              </a:pPr>
              <a:r>
                <a:rPr lang="en-US" altLang="zh-CN" sz="2000" b="1" noProof="1" smtClean="0">
                  <a:solidFill>
                    <a:srgbClr val="FF0000"/>
                  </a:solidFill>
                  <a:latin typeface="Times New Roman" panose="02020603050405020304" pitchFamily="18" charset="0"/>
                  <a:ea typeface="宋体" panose="02010600030101010101" pitchFamily="2" charset="-122"/>
                </a:rPr>
                <a:t>(1) </a:t>
              </a:r>
              <a:r>
                <a:rPr lang="en-US" altLang="zh-CN" sz="2000" b="1" noProof="1" smtClean="0">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计算从开始顶点向后递推。</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的所有前驱顶点</a:t>
              </a:r>
              <a:r>
                <a:rPr lang="en-US" altLang="zh-CN" sz="2000" b="1" noProof="1">
                  <a:solidFill>
                    <a:srgbClr val="FF0000"/>
                  </a:solidFill>
                  <a:latin typeface="Times New Roman" panose="02020603050405020304" pitchFamily="18" charset="0"/>
                  <a:ea typeface="宋体" panose="02010600030101010101" pitchFamily="2" charset="-122"/>
                </a:rPr>
                <a:t>vk</a:t>
              </a:r>
              <a:r>
                <a:rPr lang="zh-CN" altLang="en-US" sz="2000" b="1" noProof="1">
                  <a:solidFill>
                    <a:srgbClr val="FF0000"/>
                  </a:solidFill>
                  <a:latin typeface="Times New Roman" panose="02020603050405020304" pitchFamily="18" charset="0"/>
                  <a:ea typeface="宋体" panose="02010600030101010101" pitchFamily="2" charset="-122"/>
                </a:rPr>
                <a:t>的</a:t>
              </a:r>
              <a:r>
                <a:rPr lang="en-US" altLang="zh-CN" sz="2000" b="1" noProof="1">
                  <a:solidFill>
                    <a:srgbClr val="FF0000"/>
                  </a:solidFill>
                  <a:latin typeface="Times New Roman" panose="02020603050405020304" pitchFamily="18" charset="0"/>
                  <a:ea typeface="宋体" panose="02010600030101010101" pitchFamily="2" charset="-122"/>
                </a:rPr>
                <a:t>Ve(k)</a:t>
              </a:r>
              <a:r>
                <a:rPr lang="zh-CN" altLang="en-US" sz="2000" b="1" noProof="1">
                  <a:solidFill>
                    <a:srgbClr val="FF0000"/>
                  </a:solidFill>
                  <a:latin typeface="Times New Roman" panose="02020603050405020304" pitchFamily="18" charset="0"/>
                  <a:ea typeface="宋体" panose="02010600030101010101" pitchFamily="2" charset="-122"/>
                </a:rPr>
                <a:t>全部计算出来以后才能进行</a:t>
              </a:r>
              <a:r>
                <a:rPr lang="zh-CN" altLang="en-US" sz="2000" b="1" noProof="1">
                  <a:latin typeface="Times New Roman" panose="02020603050405020304" pitchFamily="18" charset="0"/>
                  <a:ea typeface="宋体" panose="02010600030101010101" pitchFamily="2" charset="-122"/>
                </a:rPr>
                <a:t>。因此，可以在拓扑排序算法中定义一个大小为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Ve, </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0</a:t>
              </a:r>
              <a:r>
                <a:rPr lang="zh-CN" altLang="en-US" sz="2000" b="1" noProof="1">
                  <a:solidFill>
                    <a:schemeClr val="tx2"/>
                  </a:solidFill>
                  <a:latin typeface="Times New Roman" panose="02020603050405020304" pitchFamily="18" charset="0"/>
                  <a:ea typeface="宋体" panose="02010600030101010101" pitchFamily="2" charset="-122"/>
                </a:rPr>
                <a:t>。按照拓扑序列</a:t>
              </a:r>
              <a:r>
                <a:rPr lang="zh-CN" altLang="en-US" sz="2000" b="1" noProof="1">
                  <a:latin typeface="Times New Roman" panose="02020603050405020304" pitchFamily="18" charset="0"/>
                  <a:ea typeface="宋体" panose="02010600030101010101" pitchFamily="2" charset="-122"/>
                </a:rPr>
                <a:t>求各顶点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Ve[k] </a:t>
              </a:r>
              <a:r>
                <a:rPr lang="zh-CN" altLang="en-US" sz="2000" b="1" noProof="1">
                  <a:latin typeface="Times New Roman" panose="02020603050405020304" pitchFamily="18" charset="0"/>
                  <a:ea typeface="宋体" panose="02010600030101010101" pitchFamily="2" charset="-122"/>
                </a:rPr>
                <a:t>，并利用</a:t>
              </a:r>
              <a:r>
                <a:rPr lang="en-US" altLang="zh-CN" sz="2000" b="1" noProof="1">
                  <a:latin typeface="Times New Roman" panose="02020603050405020304" pitchFamily="18" charset="0"/>
                  <a:ea typeface="宋体" panose="02010600030101010101" pitchFamily="2" charset="-122"/>
                </a:rPr>
                <a:t>Ve[k]</a:t>
              </a:r>
              <a:r>
                <a:rPr lang="zh-CN" altLang="en-US" sz="2000" b="1" noProof="1">
                  <a:solidFill>
                    <a:schemeClr val="tx2"/>
                  </a:solidFill>
                  <a:latin typeface="Times New Roman" panose="02020603050405020304" pitchFamily="18" charset="0"/>
                  <a:ea typeface="宋体" panose="02010600030101010101" pitchFamily="2" charset="-122"/>
                </a:rPr>
                <a:t>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的每一后继顶点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。网采用邻接表，给每个结点增加活动编号域</a:t>
              </a:r>
              <a:r>
                <a:rPr lang="en-US" altLang="zh-CN" sz="2000" b="1" noProof="1">
                  <a:latin typeface="Times New Roman" panose="02020603050405020304" pitchFamily="18" charset="0"/>
                  <a:ea typeface="宋体" panose="02010600030101010101" pitchFamily="2" charset="-122"/>
                </a:rPr>
                <a:t>active</a:t>
              </a:r>
              <a:r>
                <a:rPr lang="zh-CN" altLang="en-US" sz="2000" b="1" noProof="1">
                  <a:latin typeface="Times New Roman" panose="02020603050405020304" pitchFamily="18" charset="0"/>
                  <a:ea typeface="宋体" panose="02010600030101010101" pitchFamily="2" charset="-122"/>
                </a:rPr>
                <a:t>和活动持续时间域</a:t>
              </a:r>
              <a:r>
                <a:rPr lang="en-US" altLang="zh-CN" sz="2000" b="1" noProof="1">
                  <a:latin typeface="Times New Roman" panose="02020603050405020304" pitchFamily="18" charset="0"/>
                  <a:ea typeface="宋体" panose="02010600030101010101" pitchFamily="2" charset="-122"/>
                </a:rPr>
                <a:t>dut</a:t>
              </a:r>
              <a:r>
                <a:rPr lang="zh-CN" altLang="en-US" sz="2000" b="1" noProof="1" smtClean="0">
                  <a:latin typeface="Times New Roman" panose="02020603050405020304" pitchFamily="18" charset="0"/>
                  <a:ea typeface="宋体" panose="02010600030101010101" pitchFamily="2" charset="-122"/>
                </a:rPr>
                <a:t>。</a:t>
              </a:r>
              <a:endParaRPr lang="en-US" altLang="zh-CN" sz="2000" b="1" noProof="1" smtClean="0">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FF33CC"/>
                  </a:solidFill>
                  <a:latin typeface="Times New Roman" panose="02020603050405020304" pitchFamily="18" charset="0"/>
                  <a:ea typeface="宋体" panose="02010600030101010101" pitchFamily="2" charset="-122"/>
                </a:rPr>
                <a:t>(2) </a:t>
              </a:r>
              <a:r>
                <a:rPr lang="zh-CN" altLang="en-US" sz="2000" b="1" noProof="1">
                  <a:latin typeface="Times New Roman" panose="02020603050405020304" pitchFamily="18" charset="0"/>
                  <a:ea typeface="宋体" panose="02010600030101010101" pitchFamily="2" charset="-122"/>
                </a:rPr>
                <a:t>同时设置一大小为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e</a:t>
              </a:r>
              <a:r>
                <a:rPr lang="zh-CN" altLang="en-US" sz="2000" b="1" noProof="1">
                  <a:latin typeface="Times New Roman" panose="02020603050405020304" pitchFamily="18" charset="0"/>
                  <a:ea typeface="宋体" panose="02010600030101010101" pitchFamily="2" charset="-122"/>
                </a:rPr>
                <a:t>，对每一事件</a:t>
              </a:r>
              <a:r>
                <a:rPr lang="en-US" altLang="zh-CN" sz="2000" b="1" noProof="1">
                  <a:latin typeface="Times New Roman" panose="02020603050405020304" pitchFamily="18" charset="0"/>
                  <a:ea typeface="宋体" panose="02010600030101010101" pitchFamily="2" charset="-122"/>
                </a:rPr>
                <a:t>vj</a:t>
              </a:r>
              <a:r>
                <a:rPr lang="zh-CN" altLang="en-US" sz="2000" b="1" noProof="1">
                  <a:latin typeface="Times New Roman" panose="02020603050405020304" pitchFamily="18" charset="0"/>
                  <a:ea typeface="宋体" panose="02010600030101010101" pitchFamily="2" charset="-122"/>
                </a:rPr>
                <a:t>，可从邻接表中找到从</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发出的每一条有向边</a:t>
              </a:r>
              <a:r>
                <a:rPr lang="zh-CN" altLang="en-US" sz="2000" b="1" noProof="1">
                  <a:latin typeface="Times New Roman" panose="02020603050405020304" pitchFamily="18" charset="0"/>
                  <a:ea typeface="宋体" panose="02010600030101010101" pitchFamily="2" charset="-122"/>
                </a:rPr>
                <a:t>和边序号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e[i]=Ve[j]</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91" name="对象 45070"/>
            <p:cNvGraphicFramePr>
              <a:graphicFrameLocks noChangeAspect="1"/>
            </p:cNvGraphicFramePr>
            <p:nvPr/>
          </p:nvGraphicFramePr>
          <p:xfrm>
            <a:off x="58" y="34"/>
            <a:ext cx="2441" cy="944"/>
          </p:xfrm>
          <a:graphic>
            <a:graphicData uri="http://schemas.openxmlformats.org/presentationml/2006/ole">
              <mc:AlternateContent xmlns:mc="http://schemas.openxmlformats.org/markup-compatibility/2006">
                <mc:Choice xmlns:v="urn:schemas-microsoft-com:vml" Requires="v">
                  <p:oleObj spid="_x0000_s174349" r:id="rId5" imgW="2387600" imgH="1016000" progId="Equation.DSMT4">
                    <p:embed/>
                  </p:oleObj>
                </mc:Choice>
                <mc:Fallback>
                  <p:oleObj r:id="rId5" imgW="2387600" imgH="1016000" progId="Equation.DSMT4">
                    <p:embed/>
                    <p:pic>
                      <p:nvPicPr>
                        <p:cNvPr id="0" name="对象 45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34"/>
                          <a:ext cx="2441"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 name="组合 45071"/>
          <p:cNvGrpSpPr>
            <a:grpSpLocks/>
          </p:cNvGrpSpPr>
          <p:nvPr/>
        </p:nvGrpSpPr>
        <p:grpSpPr bwMode="auto">
          <a:xfrm>
            <a:off x="5951539" y="1592264"/>
            <a:ext cx="5473053" cy="4678069"/>
            <a:chOff x="0" y="0"/>
            <a:chExt cx="2722" cy="3638"/>
          </a:xfrm>
        </p:grpSpPr>
        <p:sp>
          <p:nvSpPr>
            <p:cNvPr id="231432" name="Text Box 17"/>
            <p:cNvSpPr txBox="1"/>
            <p:nvPr/>
          </p:nvSpPr>
          <p:spPr>
            <a:xfrm>
              <a:off x="0" y="0"/>
              <a:ext cx="2722" cy="363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0070C0"/>
                  </a:solidFill>
                  <a:latin typeface="Times New Roman" panose="02020603050405020304" pitchFamily="18" charset="0"/>
                  <a:ea typeface="宋体" panose="02010600030101010101" pitchFamily="2" charset="-122"/>
                </a:rPr>
                <a:t>(3)</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计算从结束顶点开始向前递推。</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FF0000"/>
                  </a:solidFill>
                  <a:latin typeface="Times New Roman" panose="02020603050405020304" pitchFamily="18" charset="0"/>
                  <a:ea typeface="宋体" panose="02010600030101010101" pitchFamily="2" charset="-122"/>
                </a:rPr>
                <a:t>Vl(j)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的所有后继顶点的最迟发生时间全部计算出来以后才能进行</a:t>
              </a:r>
              <a:r>
                <a:rPr lang="zh-CN" altLang="en-US" sz="2000" b="1" noProof="1">
                  <a:latin typeface="Times New Roman" panose="02020603050405020304" pitchFamily="18" charset="0"/>
                  <a:ea typeface="宋体" panose="02010600030101010101" pitchFamily="2" charset="-122"/>
                </a:rPr>
                <a:t>。定义一个大小为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solidFill>
                    <a:schemeClr val="tx2"/>
                  </a:solidFill>
                  <a:latin typeface="Times New Roman" panose="02020603050405020304" pitchFamily="18" charset="0"/>
                  <a:ea typeface="宋体" panose="02010600030101010101" pitchFamily="2" charset="-122"/>
                </a:rPr>
                <a:t>Vl,Vl[j]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Ve[n]</a:t>
              </a:r>
              <a:r>
                <a:rPr lang="zh-CN" altLang="en-US" sz="2000" b="1" noProof="1">
                  <a:latin typeface="Times New Roman" panose="02020603050405020304" pitchFamily="18" charset="0"/>
                  <a:ea typeface="宋体" panose="02010600030101010101" pitchFamily="2" charset="-122"/>
                </a:rPr>
                <a:t>。实际上</a:t>
              </a:r>
              <a:r>
                <a:rPr lang="en-US" altLang="zh-CN" sz="2000" b="1" noProof="1">
                  <a:latin typeface="Times New Roman" panose="02020603050405020304" pitchFamily="18" charset="0"/>
                  <a:ea typeface="宋体" panose="02010600030101010101" pitchFamily="2" charset="-122"/>
                </a:rPr>
                <a:t>,</a:t>
              </a:r>
              <a:r>
                <a:rPr lang="zh-CN" altLang="en-US" sz="2000" b="1" noProof="1">
                  <a:latin typeface="Times New Roman" panose="02020603050405020304" pitchFamily="18" charset="0"/>
                  <a:ea typeface="宋体" panose="02010600030101010101" pitchFamily="2" charset="-122"/>
                </a:rPr>
                <a:t>按照在计算</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时得到的 </a:t>
              </a:r>
              <a:r>
                <a:rPr lang="zh-CN" altLang="en-US" sz="2000" b="1" noProof="1">
                  <a:solidFill>
                    <a:schemeClr val="tx2"/>
                  </a:solidFill>
                  <a:latin typeface="Times New Roman" panose="02020603050405020304" pitchFamily="18" charset="0"/>
                  <a:ea typeface="宋体" panose="02010600030101010101" pitchFamily="2" charset="-122"/>
                </a:rPr>
                <a:t>拓扑序列逆序</a:t>
              </a:r>
              <a:r>
                <a:rPr lang="zh-CN" altLang="en-US" sz="2000" b="1" noProof="1">
                  <a:latin typeface="Times New Roman" panose="02020603050405020304" pitchFamily="18" charset="0"/>
                  <a:ea typeface="宋体" panose="02010600030101010101" pitchFamily="2" charset="-122"/>
                </a:rPr>
                <a:t>，依次计算各顶点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 并利用</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按照递推公式对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的每一个前驱顶点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Vl[j]</a:t>
              </a:r>
              <a:r>
                <a:rPr lang="zh-CN" altLang="en-US" sz="2000" b="1" noProof="1">
                  <a:solidFill>
                    <a:schemeClr val="tx2"/>
                  </a:solidFill>
                  <a:latin typeface="Times New Roman" panose="02020603050405020304" pitchFamily="18" charset="0"/>
                  <a:ea typeface="宋体" panose="02010600030101010101" pitchFamily="2" charset="-122"/>
                </a:rPr>
                <a:t> </a:t>
              </a:r>
              <a:r>
                <a:rPr lang="zh-CN" altLang="en-US" sz="2000" b="1" noProof="1" smtClean="0">
                  <a:latin typeface="Times New Roman" panose="02020603050405020304" pitchFamily="18" charset="0"/>
                  <a:ea typeface="宋体" panose="02010600030101010101" pitchFamily="2" charset="-122"/>
                </a:rPr>
                <a:t>。</a:t>
              </a:r>
              <a:endParaRPr lang="en-US" altLang="zh-CN" sz="2000" b="1" noProof="1" smtClean="0">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None/>
                <a:defRPr/>
              </a:pPr>
              <a:r>
                <a:rPr lang="en-US" altLang="zh-CN" sz="2000" b="1" noProof="1">
                  <a:solidFill>
                    <a:srgbClr val="0099FF"/>
                  </a:solidFill>
                  <a:latin typeface="Times New Roman" panose="02020603050405020304" pitchFamily="18" charset="0"/>
                  <a:ea typeface="宋体" panose="02010600030101010101" pitchFamily="2" charset="-122"/>
                </a:rPr>
                <a:t>(4)</a:t>
              </a:r>
              <a:r>
                <a:rPr lang="zh-CN" altLang="en-US" sz="2000" b="1" noProof="1">
                  <a:latin typeface="Times New Roman" panose="02020603050405020304" pitchFamily="18" charset="0"/>
                  <a:ea typeface="宋体" panose="02010600030101010101" pitchFamily="2" charset="-122"/>
                </a:rPr>
                <a:t>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l</a:t>
              </a:r>
              <a:r>
                <a:rPr lang="zh-CN" altLang="en-US" sz="2000" b="1" noProof="1">
                  <a:latin typeface="Times New Roman" panose="02020603050405020304" pitchFamily="18" charset="0"/>
                  <a:ea typeface="宋体" panose="02010600030101010101" pitchFamily="2" charset="-122"/>
                </a:rPr>
                <a:t>，计算出</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后，</a:t>
              </a:r>
              <a:r>
                <a:rPr lang="zh-CN" altLang="en-US" sz="2000" b="1" noProof="1">
                  <a:solidFill>
                    <a:schemeClr val="tx2"/>
                  </a:solidFill>
                  <a:latin typeface="Times New Roman" panose="02020603050405020304" pitchFamily="18" charset="0"/>
                  <a:ea typeface="宋体" panose="02010600030101010101" pitchFamily="2" charset="-122"/>
                </a:rPr>
                <a:t>扫描每一个弧结点</a:t>
              </a:r>
              <a:r>
                <a:rPr lang="zh-CN" altLang="en-US" sz="2000" b="1" noProof="1">
                  <a:latin typeface="Times New Roman" panose="02020603050405020304" pitchFamily="18" charset="0"/>
                  <a:ea typeface="宋体" panose="02010600030101010101" pitchFamily="2" charset="-122"/>
                </a:rPr>
                <a:t>，得弧的终点</a:t>
              </a:r>
              <a:r>
                <a:rPr lang="en-US" altLang="zh-CN" sz="2000" b="1" noProof="1">
                  <a:latin typeface="Times New Roman" panose="02020603050405020304" pitchFamily="18" charset="0"/>
                  <a:ea typeface="宋体" panose="02010600030101010101" pitchFamily="2" charset="-122"/>
                </a:rPr>
                <a:t>k</a:t>
              </a:r>
              <a:r>
                <a:rPr lang="zh-CN" altLang="en-US" sz="2000" b="1" noProof="1">
                  <a:latin typeface="Times New Roman" panose="02020603050405020304" pitchFamily="18" charset="0"/>
                  <a:ea typeface="宋体" panose="02010600030101010101" pitchFamily="2" charset="-122"/>
                </a:rPr>
                <a:t>、权和该弧序号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l[i]=Vl[k]- dut(&lt;vj,vk&gt;)</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89" name="对象 45073"/>
            <p:cNvGraphicFramePr>
              <a:graphicFrameLocks noChangeAspect="1"/>
            </p:cNvGraphicFramePr>
            <p:nvPr/>
          </p:nvGraphicFramePr>
          <p:xfrm>
            <a:off x="130" y="88"/>
            <a:ext cx="2462" cy="986"/>
          </p:xfrm>
          <a:graphic>
            <a:graphicData uri="http://schemas.openxmlformats.org/presentationml/2006/ole">
              <mc:AlternateContent xmlns:mc="http://schemas.openxmlformats.org/markup-compatibility/2006">
                <mc:Choice xmlns:v="urn:schemas-microsoft-com:vml" Requires="v">
                  <p:oleObj spid="_x0000_s174350" r:id="rId7" imgW="2348481" imgH="990170" progId="Equation.DSMT4">
                    <p:embed/>
                  </p:oleObj>
                </mc:Choice>
                <mc:Fallback>
                  <p:oleObj r:id="rId7" imgW="2348481" imgH="990170" progId="Equation.DSMT4">
                    <p:embed/>
                    <p:pic>
                      <p:nvPicPr>
                        <p:cNvPr id="0" name="对象 450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 y="88"/>
                          <a:ext cx="246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733859" y="980728"/>
            <a:ext cx="10016622" cy="5486400"/>
          </a:xfrm>
        </p:spPr>
        <p:txBody>
          <a:bodyPr>
            <a:normAutofit/>
          </a:bodyPr>
          <a:lstStyle/>
          <a:p>
            <a:pPr algn="just" eaLnBrk="1" hangingPunct="1">
              <a:buFont typeface="Wingdings" panose="05000000000000000000" pitchFamily="2" charset="2"/>
              <a:buNone/>
              <a:defRPr/>
            </a:pPr>
            <a:r>
              <a:rPr kumimoji="1" lang="en-US" altLang="zh-CN" b="1" dirty="0" smtClean="0">
                <a:solidFill>
                  <a:schemeClr val="folHlink"/>
                </a:solidFill>
                <a:latin typeface="Times New Roman" panose="02020603050405020304" pitchFamily="18" charset="0"/>
              </a:rPr>
              <a:t>	  </a:t>
            </a:r>
            <a:r>
              <a:rPr kumimoji="1" lang="zh-CN" altLang="en-US" b="1" dirty="0" smtClean="0">
                <a:solidFill>
                  <a:schemeClr val="folHlink"/>
                </a:solidFill>
                <a:latin typeface="Times New Roman" panose="02020603050405020304" pitchFamily="18" charset="0"/>
              </a:rPr>
              <a:t>回路</a:t>
            </a:r>
            <a:r>
              <a:rPr kumimoji="1" lang="zh-CN" altLang="en-US" b="1" dirty="0">
                <a:solidFill>
                  <a:schemeClr val="folHlink"/>
                </a:solidFill>
                <a:latin typeface="Times New Roman" panose="02020603050405020304" pitchFamily="18" charset="0"/>
              </a:rPr>
              <a:t>或环</a:t>
            </a:r>
            <a:r>
              <a:rPr kumimoji="1" lang="zh-CN" altLang="en-US" b="1" dirty="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9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solidFill>
                  <a:schemeClr val="folHlink"/>
                </a:solidFill>
                <a:latin typeface="Times New Roman" panose="02020603050405020304" pitchFamily="18" charset="0"/>
              </a:rPr>
              <a:t>     简单路径</a:t>
            </a:r>
            <a:r>
              <a:rPr kumimoji="1" lang="en-US" altLang="zh-CN" b="1" dirty="0">
                <a:solidFill>
                  <a:schemeClr val="folHlink"/>
                </a:solidFill>
                <a:latin typeface="Times New Roman" panose="02020603050405020304" pitchFamily="18" charset="0"/>
              </a:rPr>
              <a:t>(simple path)</a:t>
            </a:r>
            <a:r>
              <a:rPr kumimoji="1" lang="zh-CN" altLang="en-US" b="1" dirty="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b="1" dirty="0">
                <a:solidFill>
                  <a:schemeClr val="folHlink"/>
                </a:solidFill>
                <a:latin typeface="Times New Roman" panose="02020603050405020304" pitchFamily="18" charset="0"/>
              </a:rPr>
              <a:t>简单回路</a:t>
            </a:r>
            <a:r>
              <a:rPr kumimoji="1" lang="zh-CN" altLang="en-US" b="1" dirty="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b="1" dirty="0">
                <a:latin typeface="Times New Roman" panose="02020603050405020304" pitchFamily="18" charset="0"/>
              </a:rPr>
              <a:t>                         路径称为简单回路</a:t>
            </a:r>
            <a:r>
              <a:rPr kumimoji="1" lang="en-US" altLang="zh-CN" b="1" dirty="0">
                <a:latin typeface="Times New Roman" panose="02020603050405020304" pitchFamily="18" charset="0"/>
              </a:rPr>
              <a:t>(simple cycle)</a:t>
            </a:r>
            <a:r>
              <a:rPr kumimoji="1" lang="zh-CN" altLang="en-US" b="1" dirty="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例</a:t>
            </a:r>
            <a:r>
              <a:rPr kumimoji="1" lang="zh-CN" altLang="en-US" b="1" dirty="0">
                <a:latin typeface="Times New Roman" panose="02020603050405020304" pitchFamily="18" charset="0"/>
              </a:rPr>
              <a:t>：图</a:t>
            </a:r>
            <a:r>
              <a:rPr kumimoji="1" lang="en-US" altLang="zh-CN" b="1" dirty="0">
                <a:latin typeface="Times New Roman" panose="02020603050405020304" pitchFamily="18" charset="0"/>
              </a:rPr>
              <a:t>G</a:t>
            </a:r>
            <a:r>
              <a:rPr kumimoji="1" lang="en-US" altLang="zh-CN" b="1" baseline="-30000" dirty="0">
                <a:latin typeface="Times New Roman" panose="02020603050405020304" pitchFamily="18" charset="0"/>
              </a:rPr>
              <a:t>2</a:t>
            </a:r>
            <a:r>
              <a:rPr kumimoji="1" lang="zh-CN" altLang="en-US" b="1" dirty="0">
                <a:latin typeface="Times New Roman" panose="02020603050405020304" pitchFamily="18" charset="0"/>
              </a:rPr>
              <a:t>中，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是一条回路。</a:t>
            </a:r>
          </a:p>
        </p:txBody>
      </p:sp>
      <p:grpSp>
        <p:nvGrpSpPr>
          <p:cNvPr id="28675" name="Group 1028"/>
          <p:cNvGrpSpPr>
            <a:grpSpLocks/>
          </p:cNvGrpSpPr>
          <p:nvPr/>
        </p:nvGrpSpPr>
        <p:grpSpPr bwMode="auto">
          <a:xfrm>
            <a:off x="9264352" y="3789040"/>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8" name="矩形 7"/>
          <p:cNvSpPr/>
          <p:nvPr/>
        </p:nvSpPr>
        <p:spPr>
          <a:xfrm>
            <a:off x="901668" y="-27384"/>
            <a:ext cx="3538148" cy="707886"/>
          </a:xfrm>
          <a:prstGeom prst="rect">
            <a:avLst/>
          </a:prstGeom>
        </p:spPr>
        <p:txBody>
          <a:bodyPr wrap="none">
            <a:spAutoFit/>
          </a:bodyPr>
          <a:lstStyle/>
          <a:p>
            <a:pPr algn="just"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回路</a:t>
            </a:r>
            <a:r>
              <a:rPr kumimoji="1" lang="en-US" altLang="zh-CN" sz="4000" b="1" dirty="0">
                <a:solidFill>
                  <a:srgbClr val="0000FF"/>
                </a:solidFill>
                <a:latin typeface="Times New Roman" panose="02020603050405020304" pitchFamily="18" charset="0"/>
              </a:rPr>
              <a:t>( cycle, </a:t>
            </a:r>
            <a:r>
              <a:rPr kumimoji="1" lang="zh-CN" altLang="en-US" sz="4000" b="1" dirty="0">
                <a:solidFill>
                  <a:srgbClr val="0000FF"/>
                </a:solidFill>
                <a:latin typeface="Times New Roman" panose="02020603050405020304" pitchFamily="18" charset="0"/>
              </a:rPr>
              <a:t>环</a:t>
            </a:r>
            <a:r>
              <a:rPr kumimoji="1" lang="en-US" altLang="zh-CN" sz="4000" b="1" dirty="0">
                <a:solidFill>
                  <a:srgbClr val="0000FF"/>
                </a:solidFill>
                <a:latin typeface="Times New Roman" panose="02020603050405020304" pitchFamily="18" charset="0"/>
              </a:rPr>
              <a:t>)</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normAutofit/>
          </a:bodyPr>
          <a:lstStyle/>
          <a:p>
            <a:pPr lvl="1" eaLnBrk="1" hangingPunct="1">
              <a:defRPr/>
            </a:pPr>
            <a:r>
              <a:rPr kumimoji="1" lang="zh-CN" altLang="en-US" sz="2800"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j</a:t>
            </a:r>
            <a:r>
              <a:rPr kumimoji="1" lang="en-US" altLang="zh-CN" sz="2400"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Vl</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a:latin typeface="Times New Roman" panose="02020603050405020304" pitchFamily="18" charset="0"/>
                <a:cs typeface="Times New Roman" panose="02020603050405020304" pitchFamily="18" charset="0"/>
              </a:rPr>
              <a:t>Vl</a:t>
            </a:r>
            <a:r>
              <a:rPr kumimoji="1" lang="en-US" altLang="zh-CN" sz="2400" b="1" dirty="0">
                <a:latin typeface="Times New Roman" panose="02020603050405020304" pitchFamily="18" charset="0"/>
                <a:cs typeface="Times New Roman" panose="02020603050405020304" pitchFamily="18" charset="0"/>
              </a:rPr>
              <a:t>(k)-</a:t>
            </a:r>
            <a:r>
              <a:rPr kumimoji="1" lang="en-US" altLang="zh-CN" sz="2400" b="1" dirty="0" err="1">
                <a:latin typeface="Times New Roman" panose="02020603050405020304" pitchFamily="18" charset="0"/>
                <a:cs typeface="Times New Roman" panose="02020603050405020304" pitchFamily="18" charset="0"/>
              </a:rPr>
              <a:t>dut</a:t>
            </a:r>
            <a:r>
              <a:rPr kumimoji="1" lang="en-US" altLang="zh-CN" sz="2400" b="1" dirty="0">
                <a:latin typeface="Times New Roman" panose="02020603050405020304" pitchFamily="18" charset="0"/>
                <a:cs typeface="Times New Roman" panose="02020603050405020304" pitchFamily="18" charset="0"/>
              </a:rPr>
              <a:t>(&lt;</a:t>
            </a:r>
            <a:r>
              <a:rPr kumimoji="1" lang="en-US" altLang="zh-CN" sz="2400" b="1" dirty="0" err="1">
                <a:latin typeface="Times New Roman" panose="02020603050405020304" pitchFamily="18" charset="0"/>
                <a:cs typeface="Times New Roman" panose="02020603050405020304" pitchFamily="18" charset="0"/>
              </a:rPr>
              <a:t>vj,vk</a:t>
            </a:r>
            <a:r>
              <a:rPr kumimoji="1" lang="en-US" altLang="zh-CN" sz="2400" b="1" dirty="0">
                <a:latin typeface="Times New Roman" panose="02020603050405020304" pitchFamily="18" charset="0"/>
                <a:cs typeface="Times New Roman" panose="02020603050405020304" pitchFamily="18" charset="0"/>
              </a:rPr>
              <a:t>&gt;)</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、计算</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6045201"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663469">
              <a:off x="157"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2789238" y="3794125"/>
            <a:ext cx="441146" cy="286232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2582864" y="3467101"/>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3611563" y="3805239"/>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4335463" y="3806826"/>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4135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4875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6513514" y="3343276"/>
            <a:ext cx="569387" cy="3477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6445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9180514" y="3341689"/>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6326188" y="214314"/>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7481888" y="3325814"/>
            <a:ext cx="1657350" cy="400049"/>
            <a:chOff x="0" y="0"/>
            <a:chExt cx="1044" cy="252"/>
          </a:xfrm>
        </p:grpSpPr>
        <p:sp>
          <p:nvSpPr>
            <p:cNvPr id="236604" name="Text Box 8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7481888" y="3630614"/>
            <a:ext cx="1657350" cy="400049"/>
            <a:chOff x="0" y="0"/>
            <a:chExt cx="1044" cy="252"/>
          </a:xfrm>
        </p:grpSpPr>
        <p:sp>
          <p:nvSpPr>
            <p:cNvPr id="236601" name="Text Box 8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7481888" y="4252914"/>
            <a:ext cx="1657350" cy="400049"/>
            <a:chOff x="0" y="0"/>
            <a:chExt cx="1044" cy="252"/>
          </a:xfrm>
        </p:grpSpPr>
        <p:sp>
          <p:nvSpPr>
            <p:cNvPr id="236598" name="Text Box 9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7481888" y="4557714"/>
            <a:ext cx="1657350" cy="400049"/>
            <a:chOff x="0" y="0"/>
            <a:chExt cx="1044" cy="252"/>
          </a:xfrm>
        </p:grpSpPr>
        <p:sp>
          <p:nvSpPr>
            <p:cNvPr id="236595" name="Text Box 95"/>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7481888" y="4862514"/>
            <a:ext cx="1657350" cy="400049"/>
            <a:chOff x="0" y="0"/>
            <a:chExt cx="1044" cy="252"/>
          </a:xfrm>
        </p:grpSpPr>
        <p:sp>
          <p:nvSpPr>
            <p:cNvPr id="236592" name="Text Box 99"/>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7481888" y="5167314"/>
            <a:ext cx="1657350" cy="400049"/>
            <a:chOff x="0" y="0"/>
            <a:chExt cx="1044" cy="252"/>
          </a:xfrm>
        </p:grpSpPr>
        <p:sp>
          <p:nvSpPr>
            <p:cNvPr id="236589" name="Text Box 10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7481888" y="5472114"/>
            <a:ext cx="1657350" cy="400049"/>
            <a:chOff x="0" y="0"/>
            <a:chExt cx="1044" cy="252"/>
          </a:xfrm>
        </p:grpSpPr>
        <p:sp>
          <p:nvSpPr>
            <p:cNvPr id="236586" name="Text Box 10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7481888" y="5776914"/>
            <a:ext cx="1657350" cy="400049"/>
            <a:chOff x="0" y="0"/>
            <a:chExt cx="1044" cy="252"/>
          </a:xfrm>
        </p:grpSpPr>
        <p:sp>
          <p:nvSpPr>
            <p:cNvPr id="236583" name="Text Box 11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7481888" y="6081714"/>
            <a:ext cx="1657350" cy="400049"/>
            <a:chOff x="0" y="0"/>
            <a:chExt cx="1044" cy="252"/>
          </a:xfrm>
        </p:grpSpPr>
        <p:sp>
          <p:nvSpPr>
            <p:cNvPr id="236580" name="Text Box 115"/>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7481888" y="6386514"/>
            <a:ext cx="1657350" cy="400049"/>
            <a:chOff x="0" y="0"/>
            <a:chExt cx="1044" cy="252"/>
          </a:xfrm>
        </p:grpSpPr>
        <p:sp>
          <p:nvSpPr>
            <p:cNvPr id="236577" name="Text Box 119"/>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7481888" y="3956051"/>
            <a:ext cx="1657350" cy="400051"/>
            <a:chOff x="0" y="0"/>
            <a:chExt cx="1044" cy="252"/>
          </a:xfrm>
        </p:grpSpPr>
        <p:sp>
          <p:nvSpPr>
            <p:cNvPr id="236574" name="Text Box 12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3582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4368800" y="2928939"/>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7350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8024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8739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4344426" y="651410"/>
            <a:ext cx="1493837" cy="752476"/>
            <a:chOff x="0" y="0"/>
            <a:chExt cx="1599" cy="474"/>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134" name="Text Box 10"/>
            <p:cNvSpPr txBox="1"/>
            <p:nvPr/>
          </p:nvSpPr>
          <p:spPr>
            <a:xfrm>
              <a:off x="1111" y="222"/>
              <a:ext cx="48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135"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343472" y="188640"/>
            <a:ext cx="9173367"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3992909" y="3453160"/>
            <a:ext cx="4551363" cy="2424112"/>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20106522">
                <a:off x="2205" y="622"/>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1255501" y="788511"/>
            <a:ext cx="8382423"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smtClean="0">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2538413" y="3371508"/>
            <a:ext cx="4515980"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3719513" y="2055595"/>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663469">
              <a:off x="249588" y="246020"/>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9101" y="21109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19215502">
              <a:off x="2275238" y="24760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2088" y="793678"/>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431" y="52355"/>
              <a:ext cx="843501"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20106522">
              <a:off x="3525510" y="1017504"/>
              <a:ext cx="82933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1415480" y="4883676"/>
            <a:ext cx="9799809"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a:t>
            </a:r>
            <a:r>
              <a:rPr lang="zh-CN" altLang="en-US" sz="2400" b="1" noProof="1" smtClean="0">
                <a:latin typeface="Times New Roman" panose="02020603050405020304" pitchFamily="18" charset="0"/>
                <a:ea typeface="宋体" panose="02010600030101010101" pitchFamily="2" charset="-122"/>
              </a:rPr>
              <a:t>就能缩短</a:t>
            </a:r>
            <a:r>
              <a:rPr lang="zh-CN" altLang="en-US" sz="2400" b="1" noProof="1">
                <a:latin typeface="Times New Roman" panose="02020603050405020304" pitchFamily="18" charset="0"/>
                <a:ea typeface="宋体" panose="02010600030101010101" pitchFamily="2" charset="-122"/>
              </a:rPr>
              <a:t>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
        <p:nvSpPr>
          <p:cNvPr id="2" name="矩形 1"/>
          <p:cNvSpPr/>
          <p:nvPr/>
        </p:nvSpPr>
        <p:spPr>
          <a:xfrm>
            <a:off x="767408" y="14786"/>
            <a:ext cx="3427541" cy="646331"/>
          </a:xfrm>
          <a:prstGeom prst="rect">
            <a:avLst/>
          </a:prstGeom>
        </p:spPr>
        <p:txBody>
          <a:bodyPr wrap="none">
            <a:spAutoFit/>
          </a:bodyPr>
          <a:lstStyle/>
          <a:p>
            <a:pPr>
              <a:buClr>
                <a:srgbClr val="000000"/>
              </a:buClr>
              <a:defRPr/>
            </a:pPr>
            <a:r>
              <a:rPr lang="zh-CN" altLang="en-US" sz="3600" b="1" noProof="1">
                <a:solidFill>
                  <a:srgbClr val="0000FF"/>
                </a:solidFill>
                <a:latin typeface="Times New Roman" panose="02020603050405020304" pitchFamily="18" charset="0"/>
              </a:rPr>
              <a:t>关键路径的讨论</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39416" y="116632"/>
            <a:ext cx="8229600" cy="583778"/>
          </a:xfrm>
        </p:spPr>
        <p:txBody>
          <a:bodyPr>
            <a:normAutofit fontScale="90000"/>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1919536" y="1124745"/>
            <a:ext cx="8229600" cy="4681537"/>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&gt;void </a:t>
            </a:r>
            <a:r>
              <a:rPr lang="en-US" altLang="zh-CN" sz="2400" dirty="0" err="1">
                <a:latin typeface="Times New Roman" panose="02020603050405020304" pitchFamily="18" charset="0"/>
                <a:ea typeface="隶书" panose="02010509060101010101" pitchFamily="49" charset="-122"/>
              </a:rPr>
              <a:t>CriticalPath</a:t>
            </a:r>
            <a:r>
              <a:rPr lang="en-US" altLang="zh-CN" sz="2400" dirty="0">
                <a:latin typeface="Times New Roman" panose="02020603050405020304" pitchFamily="18" charset="0"/>
                <a:ea typeface="隶书" panose="02010509060101010101" pitchFamily="49" charset="-122"/>
              </a:rPr>
              <a:t>(graph</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G)</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k</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a:t>
            </a:r>
            <a:r>
              <a:rPr lang="en-US" altLang="zh-CN" sz="2400" dirty="0" err="1">
                <a:latin typeface="Times New Roman" panose="02020603050405020304" pitchFamily="18" charset="0"/>
                <a:ea typeface="隶书" panose="02010509060101010101" pitchFamily="49" charset="-122"/>
              </a:rPr>
              <a:t>Ae</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 = </a:t>
            </a:r>
            <a:r>
              <a:rPr lang="en-US" altLang="zh-CN" sz="2400" dirty="0" err="1">
                <a:latin typeface="Times New Roman" panose="02020603050405020304" pitchFamily="18" charset="0"/>
                <a:ea typeface="隶书" panose="02010509060101010101" pitchFamily="49" charset="-122"/>
              </a:rPr>
              <a:t>G.NumberOfVertices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Vl</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正向计算</a:t>
            </a:r>
            <a:r>
              <a:rPr lang="en-US" altLang="zh-CN" sz="2400" b="1" dirty="0" err="1">
                <a:solidFill>
                  <a:schemeClr val="tx2"/>
                </a:solidFill>
                <a:latin typeface="Times New Roman" panose="02020603050405020304" pitchFamily="18" charset="0"/>
                <a:ea typeface="隶书" panose="02010509060101010101" pitchFamily="49" charset="-122"/>
              </a:rPr>
              <a:t>Ve</a:t>
            </a:r>
            <a:r>
              <a:rPr lang="en-US" altLang="zh-CN" sz="24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a:t>
            </a:r>
            <a:r>
              <a:rPr lang="en-US" altLang="zh-CN" sz="2400" dirty="0" err="1">
                <a:latin typeface="Times New Roman" panose="02020603050405020304" pitchFamily="18" charset="0"/>
                <a:ea typeface="隶书" panose="02010509060101010101" pitchFamily="49" charset="-122"/>
              </a:rPr>
              <a:t>G.getFirstNeighbor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G.getWeight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063552" y="476672"/>
            <a:ext cx="8229600" cy="5870575"/>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i="1"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逆向计算</a:t>
            </a:r>
            <a:r>
              <a:rPr lang="en-US" altLang="zh-CN" sz="2000" b="1" dirty="0" err="1">
                <a:solidFill>
                  <a:schemeClr val="tx2"/>
                </a:solidFill>
                <a:latin typeface="Times New Roman" panose="02020603050405020304" pitchFamily="18" charset="0"/>
                <a:ea typeface="隶书" panose="02010509060101010101" pitchFamily="49" charset="-122"/>
              </a:rPr>
              <a:t>Vl</a:t>
            </a:r>
            <a:r>
              <a:rPr lang="en-US" altLang="zh-CN" sz="20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 = </a:t>
            </a:r>
            <a:r>
              <a:rPr lang="en-US" altLang="zh-CN" sz="2000" dirty="0" err="1">
                <a:latin typeface="Times New Roman" panose="02020603050405020304" pitchFamily="18" charset="0"/>
                <a:ea typeface="隶书" panose="02010509060101010101" pitchFamily="49" charset="-122"/>
              </a:rPr>
              <a:t>G.getFirstNrighbor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p:txBody>
      </p:sp>
      <p:grpSp>
        <p:nvGrpSpPr>
          <p:cNvPr id="3" name="组合 41076"/>
          <p:cNvGrpSpPr>
            <a:grpSpLocks/>
          </p:cNvGrpSpPr>
          <p:nvPr/>
        </p:nvGrpSpPr>
        <p:grpSpPr bwMode="auto">
          <a:xfrm>
            <a:off x="8544273"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vi</a:t>
              </a: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7"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1" name="组合 54275"/>
          <p:cNvGrpSpPr>
            <a:grpSpLocks/>
          </p:cNvGrpSpPr>
          <p:nvPr/>
        </p:nvGrpSpPr>
        <p:grpSpPr bwMode="auto">
          <a:xfrm>
            <a:off x="1666876" y="1857375"/>
            <a:ext cx="4744591" cy="3588766"/>
            <a:chOff x="0" y="0"/>
            <a:chExt cx="4160" cy="1870"/>
          </a:xfrm>
        </p:grpSpPr>
        <p:sp>
          <p:nvSpPr>
            <p:cNvPr id="243717" name="Oval 4"/>
            <p:cNvSpPr/>
            <p:nvPr/>
          </p:nvSpPr>
          <p:spPr>
            <a:xfrm>
              <a:off x="47" y="835"/>
              <a:ext cx="337"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p:txBody>
        </p:sp>
        <p:sp>
          <p:nvSpPr>
            <p:cNvPr id="243718" name="Oval 5"/>
            <p:cNvSpPr/>
            <p:nvPr/>
          </p:nvSpPr>
          <p:spPr>
            <a:xfrm>
              <a:off x="768"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p:txBody>
        </p:sp>
        <p:sp>
          <p:nvSpPr>
            <p:cNvPr id="243719" name="Oval 6"/>
            <p:cNvSpPr/>
            <p:nvPr/>
          </p:nvSpPr>
          <p:spPr>
            <a:xfrm>
              <a:off x="1249" y="835"/>
              <a:ext cx="335"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p:txBody>
        </p:sp>
        <p:sp>
          <p:nvSpPr>
            <p:cNvPr id="243720" name="Oval 7"/>
            <p:cNvSpPr/>
            <p:nvPr/>
          </p:nvSpPr>
          <p:spPr>
            <a:xfrm>
              <a:off x="1727" y="6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p:txBody>
        </p:sp>
        <p:sp>
          <p:nvSpPr>
            <p:cNvPr id="243721" name="Oval 8"/>
            <p:cNvSpPr/>
            <p:nvPr/>
          </p:nvSpPr>
          <p:spPr>
            <a:xfrm>
              <a:off x="2736"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p:txBody>
        </p:sp>
        <p:sp>
          <p:nvSpPr>
            <p:cNvPr id="243722" name="Oval 9"/>
            <p:cNvSpPr/>
            <p:nvPr/>
          </p:nvSpPr>
          <p:spPr>
            <a:xfrm>
              <a:off x="3552" y="883"/>
              <a:ext cx="384" cy="256"/>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v10</a:t>
              </a:r>
            </a:p>
          </p:txBody>
        </p:sp>
        <p:sp>
          <p:nvSpPr>
            <p:cNvPr id="243723" name="Oval 10"/>
            <p:cNvSpPr/>
            <p:nvPr/>
          </p:nvSpPr>
          <p:spPr>
            <a:xfrm>
              <a:off x="2256" y="835"/>
              <a:ext cx="334"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p:txBody>
        </p:sp>
        <p:sp>
          <p:nvSpPr>
            <p:cNvPr id="243724" name="Oval 11"/>
            <p:cNvSpPr/>
            <p:nvPr/>
          </p:nvSpPr>
          <p:spPr>
            <a:xfrm>
              <a:off x="1727" y="1555"/>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p:txBody>
        </p:sp>
        <p:sp>
          <p:nvSpPr>
            <p:cNvPr id="243725" name="Oval 12"/>
            <p:cNvSpPr/>
            <p:nvPr/>
          </p:nvSpPr>
          <p:spPr>
            <a:xfrm>
              <a:off x="720" y="150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p:txBody>
        </p:sp>
        <p:sp>
          <p:nvSpPr>
            <p:cNvPr id="243726" name="Oval 13"/>
            <p:cNvSpPr/>
            <p:nvPr/>
          </p:nvSpPr>
          <p:spPr>
            <a:xfrm>
              <a:off x="2976" y="1603"/>
              <a:ext cx="335"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sp>
          <p:nvSpPr>
            <p:cNvPr id="181264" name="Line 14"/>
            <p:cNvSpPr>
              <a:spLocks noChangeShapeType="1"/>
            </p:cNvSpPr>
            <p:nvPr/>
          </p:nvSpPr>
          <p:spPr bwMode="auto">
            <a:xfrm flipV="1">
              <a:off x="288" y="307"/>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5"/>
            <p:cNvSpPr>
              <a:spLocks noChangeShapeType="1"/>
            </p:cNvSpPr>
            <p:nvPr/>
          </p:nvSpPr>
          <p:spPr bwMode="auto">
            <a:xfrm>
              <a:off x="336" y="1027"/>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6"/>
            <p:cNvSpPr>
              <a:spLocks noChangeShapeType="1"/>
            </p:cNvSpPr>
            <p:nvPr/>
          </p:nvSpPr>
          <p:spPr bwMode="auto">
            <a:xfrm>
              <a:off x="1008"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7"/>
            <p:cNvSpPr>
              <a:spLocks noChangeShapeType="1"/>
            </p:cNvSpPr>
            <p:nvPr/>
          </p:nvSpPr>
          <p:spPr bwMode="auto">
            <a:xfrm flipV="1">
              <a:off x="960" y="1075"/>
              <a:ext cx="38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18"/>
            <p:cNvSpPr>
              <a:spLocks noChangeShapeType="1"/>
            </p:cNvSpPr>
            <p:nvPr/>
          </p:nvSpPr>
          <p:spPr bwMode="auto">
            <a:xfrm>
              <a:off x="1104" y="163"/>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9" name="Line 19"/>
            <p:cNvSpPr>
              <a:spLocks noChangeShapeType="1"/>
            </p:cNvSpPr>
            <p:nvPr/>
          </p:nvSpPr>
          <p:spPr bwMode="auto">
            <a:xfrm flipV="1">
              <a:off x="1488" y="307"/>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0" name="Line 20"/>
            <p:cNvSpPr>
              <a:spLocks noChangeShapeType="1"/>
            </p:cNvSpPr>
            <p:nvPr/>
          </p:nvSpPr>
          <p:spPr bwMode="auto">
            <a:xfrm>
              <a:off x="1488" y="1075"/>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1" name="Line 21"/>
            <p:cNvSpPr>
              <a:spLocks noChangeShapeType="1"/>
            </p:cNvSpPr>
            <p:nvPr/>
          </p:nvSpPr>
          <p:spPr bwMode="auto">
            <a:xfrm>
              <a:off x="2064" y="21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2"/>
            <p:cNvSpPr>
              <a:spLocks noChangeShapeType="1"/>
            </p:cNvSpPr>
            <p:nvPr/>
          </p:nvSpPr>
          <p:spPr bwMode="auto">
            <a:xfrm>
              <a:off x="2016"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3" name="Line 23"/>
            <p:cNvSpPr>
              <a:spLocks noChangeShapeType="1"/>
            </p:cNvSpPr>
            <p:nvPr/>
          </p:nvSpPr>
          <p:spPr bwMode="auto">
            <a:xfrm flipV="1">
              <a:off x="1968" y="1075"/>
              <a:ext cx="38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4"/>
            <p:cNvSpPr>
              <a:spLocks noChangeShapeType="1"/>
            </p:cNvSpPr>
            <p:nvPr/>
          </p:nvSpPr>
          <p:spPr bwMode="auto">
            <a:xfrm>
              <a:off x="2064" y="1651"/>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5"/>
            <p:cNvSpPr>
              <a:spLocks noChangeShapeType="1"/>
            </p:cNvSpPr>
            <p:nvPr/>
          </p:nvSpPr>
          <p:spPr bwMode="auto">
            <a:xfrm>
              <a:off x="3024" y="259"/>
              <a:ext cx="624"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6"/>
            <p:cNvSpPr>
              <a:spLocks noChangeShapeType="1"/>
            </p:cNvSpPr>
            <p:nvPr/>
          </p:nvSpPr>
          <p:spPr bwMode="auto">
            <a:xfrm>
              <a:off x="2592" y="979"/>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7"/>
            <p:cNvSpPr>
              <a:spLocks noChangeShapeType="1"/>
            </p:cNvSpPr>
            <p:nvPr/>
          </p:nvSpPr>
          <p:spPr bwMode="auto">
            <a:xfrm flipV="1">
              <a:off x="3312" y="1171"/>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1" name="Text Box 28"/>
            <p:cNvSpPr txBox="1"/>
            <p:nvPr/>
          </p:nvSpPr>
          <p:spPr>
            <a:xfrm>
              <a:off x="56" y="381"/>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a1=3</a:t>
              </a:r>
            </a:p>
          </p:txBody>
        </p:sp>
        <p:sp>
          <p:nvSpPr>
            <p:cNvPr id="243742" name="Text Box 29"/>
            <p:cNvSpPr txBox="1"/>
            <p:nvPr/>
          </p:nvSpPr>
          <p:spPr>
            <a:xfrm>
              <a:off x="0" y="1219"/>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a2=2</a:t>
              </a:r>
            </a:p>
          </p:txBody>
        </p:sp>
        <p:sp>
          <p:nvSpPr>
            <p:cNvPr id="243743" name="Text Box 30"/>
            <p:cNvSpPr txBox="1"/>
            <p:nvPr/>
          </p:nvSpPr>
          <p:spPr>
            <a:xfrm>
              <a:off x="672" y="547"/>
              <a:ext cx="702" cy="2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a3=6</a:t>
              </a:r>
            </a:p>
          </p:txBody>
        </p:sp>
        <p:sp>
          <p:nvSpPr>
            <p:cNvPr id="243744" name="Text Box 31"/>
            <p:cNvSpPr txBox="1"/>
            <p:nvPr/>
          </p:nvSpPr>
          <p:spPr>
            <a:xfrm>
              <a:off x="816" y="1145"/>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a4=3</a:t>
              </a:r>
            </a:p>
          </p:txBody>
        </p:sp>
        <p:sp>
          <p:nvSpPr>
            <p:cNvPr id="243745" name="Text Box 32"/>
            <p:cNvSpPr txBox="1"/>
            <p:nvPr/>
          </p:nvSpPr>
          <p:spPr>
            <a:xfrm>
              <a:off x="1065" y="0"/>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a5=8</a:t>
              </a:r>
            </a:p>
          </p:txBody>
        </p:sp>
        <p:sp>
          <p:nvSpPr>
            <p:cNvPr id="243746" name="Text Box 33"/>
            <p:cNvSpPr txBox="1"/>
            <p:nvPr/>
          </p:nvSpPr>
          <p:spPr>
            <a:xfrm>
              <a:off x="1296" y="40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a6=4</a:t>
              </a:r>
            </a:p>
          </p:txBody>
        </p:sp>
        <p:sp>
          <p:nvSpPr>
            <p:cNvPr id="243747" name="Text Box 34"/>
            <p:cNvSpPr txBox="1"/>
            <p:nvPr/>
          </p:nvSpPr>
          <p:spPr>
            <a:xfrm>
              <a:off x="1340" y="129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a7=2</a:t>
              </a:r>
            </a:p>
          </p:txBody>
        </p:sp>
        <p:sp>
          <p:nvSpPr>
            <p:cNvPr id="181285" name="Line 35"/>
            <p:cNvSpPr>
              <a:spLocks noChangeShapeType="1"/>
            </p:cNvSpPr>
            <p:nvPr/>
          </p:nvSpPr>
          <p:spPr bwMode="auto">
            <a:xfrm>
              <a:off x="1056" y="165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9" name="Text Box 36"/>
            <p:cNvSpPr txBox="1"/>
            <p:nvPr/>
          </p:nvSpPr>
          <p:spPr>
            <a:xfrm>
              <a:off x="1056" y="1662"/>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43750" name="Text Box 37"/>
            <p:cNvSpPr txBox="1"/>
            <p:nvPr/>
          </p:nvSpPr>
          <p:spPr>
            <a:xfrm>
              <a:off x="2112" y="33"/>
              <a:ext cx="6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43751" name="Text Box 38"/>
            <p:cNvSpPr txBox="1"/>
            <p:nvPr/>
          </p:nvSpPr>
          <p:spPr>
            <a:xfrm>
              <a:off x="1776" y="595"/>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a10=6</a:t>
              </a:r>
            </a:p>
          </p:txBody>
        </p:sp>
        <p:sp>
          <p:nvSpPr>
            <p:cNvPr id="243752" name="Text Box 39"/>
            <p:cNvSpPr txBox="1"/>
            <p:nvPr/>
          </p:nvSpPr>
          <p:spPr>
            <a:xfrm>
              <a:off x="1725" y="1145"/>
              <a:ext cx="727"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a11=9</a:t>
              </a:r>
            </a:p>
          </p:txBody>
        </p:sp>
        <p:sp>
          <p:nvSpPr>
            <p:cNvPr id="243753" name="Text Box 40"/>
            <p:cNvSpPr txBox="1"/>
            <p:nvPr/>
          </p:nvSpPr>
          <p:spPr>
            <a:xfrm>
              <a:off x="2134" y="1662"/>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a12=6</a:t>
              </a:r>
            </a:p>
          </p:txBody>
        </p:sp>
        <p:sp>
          <p:nvSpPr>
            <p:cNvPr id="243754" name="Text Box 41"/>
            <p:cNvSpPr txBox="1"/>
            <p:nvPr/>
          </p:nvSpPr>
          <p:spPr>
            <a:xfrm>
              <a:off x="2688" y="691"/>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a13=5</a:t>
              </a:r>
            </a:p>
          </p:txBody>
        </p:sp>
        <p:sp>
          <p:nvSpPr>
            <p:cNvPr id="243755" name="Text Box 42"/>
            <p:cNvSpPr txBox="1"/>
            <p:nvPr/>
          </p:nvSpPr>
          <p:spPr>
            <a:xfrm>
              <a:off x="3174" y="403"/>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a14=4</a:t>
              </a:r>
            </a:p>
          </p:txBody>
        </p:sp>
        <p:sp>
          <p:nvSpPr>
            <p:cNvPr id="243756" name="Text Box 43"/>
            <p:cNvSpPr txBox="1"/>
            <p:nvPr/>
          </p:nvSpPr>
          <p:spPr>
            <a:xfrm>
              <a:off x="3420" y="1322"/>
              <a:ext cx="740" cy="2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a15=8</a:t>
              </a:r>
            </a:p>
          </p:txBody>
        </p: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5789" y="11588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6260325" y="1478175"/>
            <a:ext cx="4374338" cy="123074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t>作业</a:t>
            </a:r>
            <a:r>
              <a:rPr lang="en-US" altLang="zh-CN" sz="2000" dirty="0"/>
              <a:t>4</a:t>
            </a:r>
            <a:r>
              <a:rPr lang="zh-CN" altLang="en-US" sz="2000" dirty="0"/>
              <a:t>：</a:t>
            </a:r>
            <a:r>
              <a:rPr lang="en-US" altLang="zh-CN" sz="2000" dirty="0"/>
              <a:t>1</a:t>
            </a:r>
            <a:r>
              <a:rPr lang="zh-CN" altLang="en-US" sz="2000" dirty="0"/>
              <a:t>、写出计算左图的拓扑序列的过程；</a:t>
            </a:r>
            <a:r>
              <a:rPr lang="en-US" altLang="zh-CN" sz="2000" dirty="0"/>
              <a:t>2</a:t>
            </a:r>
            <a:r>
              <a:rPr lang="zh-CN" altLang="en-US" sz="2000" dirty="0"/>
              <a:t>、基于</a:t>
            </a:r>
            <a:r>
              <a:rPr lang="en-US" altLang="zh-CN" sz="2000" dirty="0"/>
              <a:t>1</a:t>
            </a:r>
            <a:r>
              <a:rPr lang="zh-CN" altLang="en-US" sz="2000" dirty="0"/>
              <a:t>的结果计算左图的关键路径，写出计算过程</a:t>
            </a:r>
          </a:p>
          <a:p>
            <a:pPr>
              <a:defRP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03512" y="260649"/>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800948"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本章小结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图</a:t>
              </a:r>
            </a:p>
          </p:txBody>
        </p:sp>
      </p:grpSp>
      <p:grpSp>
        <p:nvGrpSpPr>
          <p:cNvPr id="216073" name="Group 18"/>
          <p:cNvGrpSpPr>
            <a:grpSpLocks/>
          </p:cNvGrpSpPr>
          <p:nvPr/>
        </p:nvGrpSpPr>
        <p:grpSpPr bwMode="auto">
          <a:xfrm>
            <a:off x="2350679" y="3789364"/>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三大典型算法</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最短路径</a:t>
            </a: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拓扑排序</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关键路径</a:t>
            </a: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44061" y="2852936"/>
            <a:ext cx="550061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标题 1"/>
          <p:cNvSpPr>
            <a:spLocks noGrp="1"/>
          </p:cNvSpPr>
          <p:nvPr>
            <p:ph type="title"/>
          </p:nvPr>
        </p:nvSpPr>
        <p:spPr>
          <a:xfrm>
            <a:off x="767408" y="76235"/>
            <a:ext cx="6480720" cy="581124"/>
          </a:xfrm>
        </p:spPr>
        <p:txBody>
          <a:bodyPr/>
          <a:lstStyle/>
          <a:p>
            <a:r>
              <a:rPr lang="zh-CN" altLang="en-US" sz="2800" dirty="0" smtClean="0"/>
              <a:t>第四次</a:t>
            </a:r>
            <a:r>
              <a:rPr lang="zh-CN" altLang="en-US" sz="2800" dirty="0"/>
              <a:t>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1324348" y="908720"/>
            <a:ext cx="921702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三种算法的同步演示</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、基于下图构造图；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、分别使用深度优先遍历</a:t>
            </a:r>
            <a:r>
              <a:rPr lang="en-US" altLang="zh-CN" sz="2000" dirty="0"/>
              <a:t>(DFS)</a:t>
            </a:r>
            <a:r>
              <a:rPr lang="zh-CN" altLang="en-US" sz="2000" dirty="0"/>
              <a:t>、</a:t>
            </a:r>
            <a:r>
              <a:rPr lang="en-US" altLang="zh-CN" sz="2000" dirty="0"/>
              <a:t>Prim</a:t>
            </a:r>
            <a:r>
              <a:rPr lang="zh-CN" altLang="en-US" sz="2000" dirty="0"/>
              <a:t>、</a:t>
            </a:r>
            <a:r>
              <a:rPr lang="en-US" altLang="zh-CN" sz="2000" dirty="0" err="1"/>
              <a:t>Dijkstra</a:t>
            </a:r>
            <a:r>
              <a:rPr lang="zh-CN" altLang="en-US" sz="2000" dirty="0"/>
              <a:t>算法从任意用户输入的节点开始对图进行遍历、求</a:t>
            </a:r>
            <a:r>
              <a:rPr lang="en-US" altLang="zh-CN" sz="2000" dirty="0"/>
              <a:t>MST</a:t>
            </a:r>
            <a:r>
              <a:rPr lang="zh-CN" altLang="en-US" sz="2000" dirty="0"/>
              <a:t>及最短路径；</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、三个算法同时动态显示构造过程（非节点动态打印）；</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、每一步都要求显示</a:t>
            </a:r>
            <a:r>
              <a:rPr lang="en-US" altLang="zh-CN" sz="2000" dirty="0"/>
              <a:t>/</a:t>
            </a:r>
            <a:r>
              <a:rPr lang="zh-CN" altLang="en-US" sz="2000" dirty="0"/>
              <a:t>打印所有试探的路径</a:t>
            </a:r>
            <a:r>
              <a:rPr lang="en-US" altLang="zh-CN" sz="2000" dirty="0"/>
              <a:t>(</a:t>
            </a:r>
            <a:r>
              <a:rPr lang="zh-CN" altLang="en-US" sz="2000" dirty="0"/>
              <a:t>见下一张</a:t>
            </a:r>
            <a:r>
              <a:rPr lang="en-US" altLang="zh-CN" sz="2000" dirty="0" err="1"/>
              <a:t>ppt</a:t>
            </a:r>
            <a:r>
              <a:rPr lang="en-US" altLang="zh-CN" sz="2000" dirty="0"/>
              <a:t>)</a:t>
            </a:r>
            <a:r>
              <a:rPr lang="zh-CN" altLang="en-US" sz="2000" dirty="0"/>
              <a:t>。</a:t>
            </a:r>
            <a:endParaRPr lang="en-US" altLang="zh-CN" sz="26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1</a:t>
            </a:r>
            <a:r>
              <a:rPr lang="zh-CN" altLang="en-US" sz="2000" dirty="0" smtClean="0"/>
              <a:t>、</a:t>
            </a:r>
            <a:r>
              <a:rPr lang="zh-CN" altLang="en-US" sz="2000" dirty="0"/>
              <a:t>鼓励使用</a:t>
            </a:r>
            <a:r>
              <a:rPr lang="en-US" altLang="zh-CN" sz="2000" dirty="0"/>
              <a:t>MFC</a:t>
            </a:r>
            <a:r>
              <a:rPr lang="zh-CN" altLang="en-US" sz="2000" dirty="0"/>
              <a:t>进行</a:t>
            </a:r>
            <a:r>
              <a:rPr lang="zh-CN" altLang="en-US" sz="2000" dirty="0" smtClean="0"/>
              <a:t>可视化，如使用命令行</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程序，必须使用</a:t>
            </a:r>
            <a:r>
              <a:rPr lang="en-US" altLang="zh-CN" sz="2000" dirty="0" smtClean="0"/>
              <a:t>EGE</a:t>
            </a:r>
            <a:r>
              <a:rPr lang="zh-CN" altLang="en-US" sz="2000" dirty="0" smtClean="0"/>
              <a:t>等图形库绘图；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2</a:t>
            </a:r>
            <a:r>
              <a:rPr lang="zh-CN" altLang="en-US" sz="2000" dirty="0" smtClean="0"/>
              <a:t>、如果能同时实现</a:t>
            </a:r>
            <a:r>
              <a:rPr lang="en-US" altLang="zh-CN" sz="2000" dirty="0" smtClean="0"/>
              <a:t>A*</a:t>
            </a:r>
            <a:r>
              <a:rPr lang="zh-CN" altLang="en-US" sz="2000" dirty="0" smtClean="0"/>
              <a:t>算法的可视化可加分。</a:t>
            </a:r>
            <a:endParaRPr lang="en-US" altLang="zh-CN" sz="2000" dirty="0"/>
          </a:p>
        </p:txBody>
      </p:sp>
      <p:sp>
        <p:nvSpPr>
          <p:cNvPr id="6" name="文本框 5"/>
          <p:cNvSpPr txBox="1"/>
          <p:nvPr/>
        </p:nvSpPr>
        <p:spPr>
          <a:xfrm>
            <a:off x="10460484" y="4180439"/>
            <a:ext cx="288032" cy="161583"/>
          </a:xfrm>
          <a:prstGeom prst="rect">
            <a:avLst/>
          </a:prstGeom>
          <a:solidFill>
            <a:srgbClr val="008000"/>
          </a:solidFill>
        </p:spPr>
        <p:txBody>
          <a:bodyPr wrap="square" lIns="0" tIns="0" rIns="0" bIns="0" rtlCol="0">
            <a:spAutoFit/>
          </a:bodyPr>
          <a:lstStyle/>
          <a:p>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7" name="文本框 6"/>
          <p:cNvSpPr txBox="1"/>
          <p:nvPr/>
        </p:nvSpPr>
        <p:spPr>
          <a:xfrm>
            <a:off x="10028436" y="3933057"/>
            <a:ext cx="288032" cy="161583"/>
          </a:xfrm>
          <a:prstGeom prst="rect">
            <a:avLst/>
          </a:prstGeom>
          <a:solidFill>
            <a:srgbClr val="008000"/>
          </a:solidFill>
        </p:spPr>
        <p:txBody>
          <a:bodyPr wrap="square" lIns="0" tIns="0" rIns="0" bIns="0" rtlCol="0">
            <a:spAutoFit/>
          </a:bodyPr>
          <a:lstStyle/>
          <a:p>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8" name="文本框 7"/>
          <p:cNvSpPr txBox="1"/>
          <p:nvPr/>
        </p:nvSpPr>
        <p:spPr>
          <a:xfrm>
            <a:off x="9380364" y="4373488"/>
            <a:ext cx="360040"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9" name="文本框 8"/>
          <p:cNvSpPr txBox="1"/>
          <p:nvPr/>
        </p:nvSpPr>
        <p:spPr>
          <a:xfrm>
            <a:off x="10100444" y="435523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0" name="文本框 9"/>
          <p:cNvSpPr txBox="1"/>
          <p:nvPr/>
        </p:nvSpPr>
        <p:spPr>
          <a:xfrm>
            <a:off x="9740404" y="450763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1" name="文本框 10"/>
          <p:cNvSpPr txBox="1"/>
          <p:nvPr/>
        </p:nvSpPr>
        <p:spPr>
          <a:xfrm>
            <a:off x="10388476" y="471527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2" name="文本框 11"/>
          <p:cNvSpPr txBox="1"/>
          <p:nvPr/>
        </p:nvSpPr>
        <p:spPr>
          <a:xfrm>
            <a:off x="10028436" y="4859288"/>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3" name="文本框 12"/>
          <p:cNvSpPr txBox="1"/>
          <p:nvPr/>
        </p:nvSpPr>
        <p:spPr>
          <a:xfrm>
            <a:off x="8876308" y="4859288"/>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14" name="文本框 13"/>
          <p:cNvSpPr txBox="1"/>
          <p:nvPr/>
        </p:nvSpPr>
        <p:spPr>
          <a:xfrm>
            <a:off x="8732292" y="5291336"/>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15" name="文本框 14"/>
          <p:cNvSpPr txBox="1"/>
          <p:nvPr/>
        </p:nvSpPr>
        <p:spPr>
          <a:xfrm>
            <a:off x="9092332" y="5507360"/>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16" name="文本框 15"/>
          <p:cNvSpPr txBox="1"/>
          <p:nvPr/>
        </p:nvSpPr>
        <p:spPr>
          <a:xfrm>
            <a:off x="9380364" y="507531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17" name="文本框 16"/>
          <p:cNvSpPr txBox="1"/>
          <p:nvPr/>
        </p:nvSpPr>
        <p:spPr>
          <a:xfrm>
            <a:off x="9740404" y="543535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18" name="文本框 17"/>
          <p:cNvSpPr txBox="1"/>
          <p:nvPr/>
        </p:nvSpPr>
        <p:spPr>
          <a:xfrm>
            <a:off x="10172452" y="5435352"/>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19" name="文本框 18"/>
          <p:cNvSpPr txBox="1"/>
          <p:nvPr/>
        </p:nvSpPr>
        <p:spPr>
          <a:xfrm>
            <a:off x="9668396" y="4931296"/>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0" name="文本框 19"/>
          <p:cNvSpPr txBox="1"/>
          <p:nvPr/>
        </p:nvSpPr>
        <p:spPr>
          <a:xfrm>
            <a:off x="10028436" y="5085184"/>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1" name="文本框 20"/>
          <p:cNvSpPr txBox="1"/>
          <p:nvPr/>
        </p:nvSpPr>
        <p:spPr>
          <a:xfrm>
            <a:off x="9452372" y="4725144"/>
            <a:ext cx="279648"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2" name="文本框 21"/>
          <p:cNvSpPr txBox="1"/>
          <p:nvPr/>
        </p:nvSpPr>
        <p:spPr>
          <a:xfrm>
            <a:off x="9956428" y="4643264"/>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23" name="爆炸形 2 22"/>
          <p:cNvSpPr/>
          <p:nvPr/>
        </p:nvSpPr>
        <p:spPr bwMode="auto">
          <a:xfrm>
            <a:off x="9073008" y="3425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3644144575"/>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4" name="Group 58"/>
          <p:cNvGrpSpPr>
            <a:grpSpLocks/>
          </p:cNvGrpSpPr>
          <p:nvPr/>
        </p:nvGrpSpPr>
        <p:grpSpPr bwMode="auto">
          <a:xfrm>
            <a:off x="1631504" y="1700809"/>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4766817" y="1700809"/>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7831039" y="1690490"/>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2517888" y="4653559"/>
            <a:ext cx="1447800" cy="461665"/>
          </a:xfrm>
          <a:prstGeom prst="rect">
            <a:avLst/>
          </a:prstGeom>
          <a:noFill/>
        </p:spPr>
        <p:txBody>
          <a:bodyPr wrap="square" rtlCol="0">
            <a:spAutoFit/>
          </a:bodyPr>
          <a:lstStyle/>
          <a:p>
            <a:r>
              <a:rPr lang="en-US" altLang="zh-CN" dirty="0"/>
              <a:t>DFS</a:t>
            </a:r>
            <a:endParaRPr lang="zh-CN" altLang="en-US" dirty="0"/>
          </a:p>
        </p:txBody>
      </p:sp>
      <p:sp>
        <p:nvSpPr>
          <p:cNvPr id="80" name="文本框 79"/>
          <p:cNvSpPr txBox="1"/>
          <p:nvPr/>
        </p:nvSpPr>
        <p:spPr>
          <a:xfrm>
            <a:off x="8745439" y="4653559"/>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5636322" y="4650403"/>
            <a:ext cx="1447800" cy="461665"/>
          </a:xfrm>
          <a:prstGeom prst="rect">
            <a:avLst/>
          </a:prstGeom>
          <a:noFill/>
        </p:spPr>
        <p:txBody>
          <a:bodyPr wrap="square" rtlCol="0">
            <a:spAutoFit/>
          </a:bodyPr>
          <a:lstStyle/>
          <a:p>
            <a:r>
              <a:rPr lang="en-US" altLang="zh-CN" dirty="0"/>
              <a:t>Prim</a:t>
            </a:r>
            <a:endParaRPr lang="zh-CN" altLang="en-US" dirty="0"/>
          </a:p>
        </p:txBody>
      </p:sp>
      <p:cxnSp>
        <p:nvCxnSpPr>
          <p:cNvPr id="94" name="直接连接符 93"/>
          <p:cNvCxnSpPr>
            <a:stCxn id="30" idx="0"/>
            <a:endCxn id="42" idx="2"/>
          </p:cNvCxnSpPr>
          <p:nvPr/>
        </p:nvCxnSpPr>
        <p:spPr bwMode="auto">
          <a:xfrm>
            <a:off x="5757418" y="2208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5087889" y="3361054"/>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8172518" y="3350735"/>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2277617" y="5301208"/>
            <a:ext cx="7875936" cy="1200329"/>
          </a:xfrm>
          <a:prstGeom prst="rect">
            <a:avLst/>
          </a:prstGeom>
          <a:noFill/>
        </p:spPr>
        <p:txBody>
          <a:bodyPr wrap="square" rtlCol="0">
            <a:spAutoFit/>
          </a:bodyPr>
          <a:lstStyle/>
          <a:p>
            <a:r>
              <a:rPr lang="zh-CN" altLang="en-US" dirty="0"/>
              <a:t>三个算法同时运行，每一步需要把所有试探</a:t>
            </a:r>
            <a:r>
              <a:rPr lang="en-US" altLang="zh-CN" dirty="0"/>
              <a:t>/</a:t>
            </a:r>
            <a:r>
              <a:rPr lang="zh-CN" altLang="en-US" dirty="0"/>
              <a:t>考虑的边突出显示（上图中的绿色边），并分别基于三个算法打印出辅助数据以便进行下一步路径的判定</a:t>
            </a:r>
          </a:p>
        </p:txBody>
      </p:sp>
      <p:cxnSp>
        <p:nvCxnSpPr>
          <p:cNvPr id="82" name="直接连接符 81"/>
          <p:cNvCxnSpPr>
            <a:stCxn id="13" idx="5"/>
          </p:cNvCxnSpPr>
          <p:nvPr/>
        </p:nvCxnSpPr>
        <p:spPr bwMode="auto">
          <a:xfrm>
            <a:off x="2021749" y="3361054"/>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2051543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767408" y="76235"/>
            <a:ext cx="6480720" cy="581124"/>
          </a:xfrm>
        </p:spPr>
        <p:txBody>
          <a:bodyPr/>
          <a:lstStyle/>
          <a:p>
            <a:r>
              <a:rPr lang="zh-CN" altLang="en-US" sz="2800" dirty="0" smtClean="0"/>
              <a:t>第四次</a:t>
            </a:r>
            <a:r>
              <a:rPr lang="zh-CN" altLang="en-US" sz="2800" dirty="0"/>
              <a:t>上机作业</a:t>
            </a:r>
            <a:r>
              <a:rPr lang="zh-CN" altLang="en-US" sz="2800" dirty="0" smtClean="0"/>
              <a:t>（</a:t>
            </a:r>
            <a:r>
              <a:rPr lang="en-US" altLang="zh-CN" sz="2800" dirty="0" smtClean="0"/>
              <a:t>TBA</a:t>
            </a:r>
            <a:r>
              <a:rPr lang="zh-CN" altLang="en-US" sz="2800" dirty="0" smtClean="0"/>
              <a:t>）</a:t>
            </a:r>
            <a:endParaRPr lang="zh-CN" altLang="en-US" sz="2400" dirty="0"/>
          </a:p>
        </p:txBody>
      </p:sp>
      <p:sp>
        <p:nvSpPr>
          <p:cNvPr id="214019" name="Rectangle 10"/>
          <p:cNvSpPr>
            <a:spLocks noChangeArrowheads="1"/>
          </p:cNvSpPr>
          <p:nvPr/>
        </p:nvSpPr>
        <p:spPr bwMode="auto">
          <a:xfrm>
            <a:off x="1271464" y="1052736"/>
            <a:ext cx="986509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800" dirty="0"/>
              <a:t> </a:t>
            </a:r>
            <a:r>
              <a:rPr lang="zh-CN" altLang="en-US" sz="2800" dirty="0" smtClean="0"/>
              <a:t>题目</a:t>
            </a:r>
            <a:r>
              <a:rPr lang="en-US" altLang="zh-CN" sz="2800" dirty="0" smtClean="0"/>
              <a:t>2</a:t>
            </a:r>
            <a:r>
              <a:rPr lang="zh-CN" altLang="en-US" sz="2800" dirty="0" smtClean="0"/>
              <a:t>：</a:t>
            </a:r>
            <a:r>
              <a:rPr lang="zh-CN" altLang="en-US" sz="2800" dirty="0"/>
              <a:t>三种算法</a:t>
            </a:r>
            <a:r>
              <a:rPr lang="zh-CN" altLang="en-US" sz="2800" dirty="0" smtClean="0"/>
              <a:t>的小视频</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zh-CN" altLang="en-US" sz="2800" dirty="0"/>
              <a:t> 需求：</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en-US" altLang="zh-CN" sz="2400" dirty="0"/>
              <a:t>	1</a:t>
            </a:r>
            <a:r>
              <a:rPr lang="zh-CN" altLang="en-US" sz="2400" dirty="0" smtClean="0"/>
              <a:t>、</a:t>
            </a:r>
            <a:r>
              <a:rPr lang="zh-CN" altLang="en-US" sz="2400" dirty="0"/>
              <a:t>以教学</a:t>
            </a:r>
            <a:r>
              <a:rPr lang="zh-CN" altLang="en-US" sz="2400" dirty="0" smtClean="0"/>
              <a:t>视频</a:t>
            </a:r>
            <a:r>
              <a:rPr lang="en-US" altLang="zh-CN" sz="2400" dirty="0" smtClean="0"/>
              <a:t>/</a:t>
            </a:r>
            <a:r>
              <a:rPr lang="zh-CN" altLang="en-US" sz="2400" dirty="0" smtClean="0"/>
              <a:t>微课的方式呈现，假设你是老师，试着用</a:t>
            </a:r>
            <a:r>
              <a:rPr lang="zh-CN" altLang="en-US" sz="2400" u="sng" dirty="0" smtClean="0">
                <a:solidFill>
                  <a:srgbClr val="0000FF"/>
                </a:solidFill>
              </a:rPr>
              <a:t>生动的动画、语言、案例</a:t>
            </a:r>
            <a:r>
              <a:rPr lang="zh-CN" altLang="en-US" sz="2400" dirty="0" smtClean="0"/>
              <a:t>把本章关键的三个算法深度</a:t>
            </a:r>
            <a:r>
              <a:rPr lang="zh-CN" altLang="en-US" sz="2400" dirty="0"/>
              <a:t>优先遍历</a:t>
            </a:r>
            <a:r>
              <a:rPr lang="en-US" altLang="zh-CN" sz="2400" dirty="0"/>
              <a:t>(DFS)</a:t>
            </a:r>
            <a:r>
              <a:rPr lang="zh-CN" altLang="en-US" sz="2400" dirty="0"/>
              <a:t>、</a:t>
            </a:r>
            <a:r>
              <a:rPr lang="en-US" altLang="zh-CN" sz="2400" dirty="0"/>
              <a:t>Prim</a:t>
            </a:r>
            <a:r>
              <a:rPr lang="zh-CN" altLang="en-US" sz="2400" dirty="0"/>
              <a:t>、</a:t>
            </a:r>
            <a:r>
              <a:rPr lang="en-US" altLang="zh-CN" sz="2400" dirty="0" err="1"/>
              <a:t>Dijkstra</a:t>
            </a:r>
            <a:r>
              <a:rPr lang="zh-CN" altLang="en-US" sz="2400" dirty="0" smtClean="0"/>
              <a:t>算法讲解清楚，不限案例；</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endParaRPr lang="en-US" altLang="zh-CN" sz="2400" dirty="0"/>
          </a:p>
          <a:p>
            <a:pPr>
              <a:lnSpc>
                <a:spcPct val="90000"/>
              </a:lnSpc>
              <a:spcBef>
                <a:spcPct val="20000"/>
              </a:spcBef>
              <a:buClr>
                <a:schemeClr val="accent2"/>
              </a:buClr>
              <a:buSzPct val="80000"/>
              <a:buFont typeface="Wingdings" panose="05000000000000000000" pitchFamily="2" charset="2"/>
              <a:buNone/>
            </a:pPr>
            <a:r>
              <a:rPr lang="en-US" altLang="zh-CN" sz="2400" dirty="0" smtClean="0"/>
              <a:t>	2</a:t>
            </a:r>
            <a:r>
              <a:rPr lang="zh-CN" altLang="en-US" sz="2400" dirty="0" smtClean="0"/>
              <a:t>、把姓名、班级等信息放在视频的首页</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a:t>	</a:t>
            </a:r>
            <a:r>
              <a:rPr lang="en-US" altLang="zh-CN" sz="2400" smtClean="0"/>
              <a:t>3</a:t>
            </a:r>
            <a:r>
              <a:rPr lang="zh-CN" altLang="en-US" sz="2400" smtClean="0"/>
              <a:t>、</a:t>
            </a:r>
            <a:r>
              <a:rPr lang="zh-CN" altLang="en-US" sz="2400" dirty="0" smtClean="0"/>
              <a:t>评价指标：生动，易懂</a:t>
            </a:r>
            <a:endParaRPr lang="en-US" altLang="zh-CN" sz="2400" dirty="0"/>
          </a:p>
          <a:p>
            <a:pPr>
              <a:lnSpc>
                <a:spcPct val="90000"/>
              </a:lnSpc>
              <a:spcBef>
                <a:spcPct val="20000"/>
              </a:spcBef>
              <a:buClr>
                <a:schemeClr val="accent2"/>
              </a:buClr>
              <a:buSzPct val="80000"/>
              <a:buFont typeface="Wingdings" panose="05000000000000000000" pitchFamily="2" charset="2"/>
              <a:buNone/>
            </a:pPr>
            <a:endParaRPr lang="en-US" altLang="zh-CN" sz="2400" dirty="0" smtClean="0"/>
          </a:p>
        </p:txBody>
      </p:sp>
      <p:sp>
        <p:nvSpPr>
          <p:cNvPr id="4" name="爆炸形 2 3"/>
          <p:cNvSpPr/>
          <p:nvPr/>
        </p:nvSpPr>
        <p:spPr bwMode="auto">
          <a:xfrm>
            <a:off x="8904312" y="4256425"/>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188615457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313"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551384" y="115888"/>
            <a:ext cx="3828256"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600" b="1" dirty="0"/>
              <a:t>第</a:t>
            </a:r>
            <a:r>
              <a:rPr lang="zh-CN" altLang="en-US" sz="3600" dirty="0" smtClean="0"/>
              <a:t>七</a:t>
            </a:r>
            <a:r>
              <a:rPr lang="zh-CN" altLang="en-US" sz="3600" b="1" dirty="0"/>
              <a:t>章要点回顾</a:t>
            </a:r>
          </a:p>
        </p:txBody>
      </p:sp>
      <p:sp>
        <p:nvSpPr>
          <p:cNvPr id="8195" name="Rectangle 3"/>
          <p:cNvSpPr>
            <a:spLocks noGrp="1" noChangeArrowheads="1"/>
          </p:cNvSpPr>
          <p:nvPr>
            <p:ph type="body" idx="4294967295"/>
          </p:nvPr>
        </p:nvSpPr>
        <p:spPr>
          <a:xfrm>
            <a:off x="983432" y="1196975"/>
            <a:ext cx="6788968" cy="4114800"/>
          </a:xfrm>
        </p:spPr>
        <p:txBody>
          <a:bodyPr/>
          <a:lstStyle/>
          <a:p>
            <a:pPr>
              <a:defRPr/>
            </a:pPr>
            <a:r>
              <a:rPr lang="zh-CN" altLang="en-US" b="1" dirty="0" smtClean="0"/>
              <a:t>静态搜索</a:t>
            </a:r>
            <a:endParaRPr lang="en-US" altLang="zh-CN" b="1" dirty="0" smtClean="0"/>
          </a:p>
          <a:p>
            <a:pPr lvl="1">
              <a:defRPr/>
            </a:pPr>
            <a:r>
              <a:rPr lang="zh-CN" altLang="en-US" b="1" dirty="0" smtClean="0"/>
              <a:t>顺序、折半、分块</a:t>
            </a:r>
            <a:endParaRPr lang="en-US" altLang="zh-CN" b="1" dirty="0" smtClean="0"/>
          </a:p>
          <a:p>
            <a:pPr>
              <a:defRPr/>
            </a:pPr>
            <a:r>
              <a:rPr lang="zh-CN" altLang="en-US" b="1" dirty="0" smtClean="0"/>
              <a:t>动态搜索</a:t>
            </a:r>
            <a:endParaRPr lang="en-US" altLang="zh-CN" b="1" dirty="0" smtClean="0"/>
          </a:p>
          <a:p>
            <a:pPr lvl="1">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defRPr/>
            </a:pPr>
            <a:r>
              <a:rPr lang="zh-CN" altLang="en-US" b="1" dirty="0" smtClean="0"/>
              <a:t>外部搜索</a:t>
            </a:r>
            <a:endParaRPr lang="en-US" altLang="zh-CN" b="1" dirty="0" smtClean="0"/>
          </a:p>
          <a:p>
            <a:pPr lvl="1">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4"/>
          <a:stretch>
            <a:fillRect/>
          </a:stretch>
        </p:blipFill>
        <p:spPr>
          <a:xfrm>
            <a:off x="5879976" y="1052737"/>
            <a:ext cx="4851360" cy="3492603"/>
          </a:xfrm>
          <a:prstGeom prst="rect">
            <a:avLst/>
          </a:prstGeom>
        </p:spPr>
      </p:pic>
      <p:sp>
        <p:nvSpPr>
          <p:cNvPr id="3" name="文本框 2"/>
          <p:cNvSpPr txBox="1"/>
          <p:nvPr/>
        </p:nvSpPr>
        <p:spPr>
          <a:xfrm>
            <a:off x="6595046" y="1385482"/>
            <a:ext cx="1733202" cy="1323439"/>
          </a:xfrm>
          <a:prstGeom prst="rect">
            <a:avLst/>
          </a:prstGeom>
          <a:noFill/>
        </p:spPr>
        <p:txBody>
          <a:bodyPr wrap="square" rtlCol="0">
            <a:spAutoFit/>
          </a:bodyPr>
          <a:lstStyle/>
          <a:p>
            <a:r>
              <a:rPr lang="zh-CN" altLang="en-US" sz="2000" dirty="0">
                <a:solidFill>
                  <a:schemeClr val="bg1"/>
                </a:solidFill>
              </a:rPr>
              <a:t>海量内部数据搜索用什么？海量外部数据查找用什么？</a:t>
            </a: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44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4675657"/>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747" y="4860405"/>
            <a:ext cx="1661805" cy="166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839416" y="908720"/>
            <a:ext cx="10859857" cy="3657600"/>
          </a:xfrm>
        </p:spPr>
        <p:txBody>
          <a:bodyPr>
            <a:noAutofit/>
          </a:bodyPr>
          <a:lstStyle/>
          <a:p>
            <a:pPr eaLnBrk="1" hangingPunct="1">
              <a:lnSpc>
                <a:spcPct val="8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中，若</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中的</a:t>
            </a:r>
            <a:r>
              <a:rPr kumimoji="1" lang="zh-CN" altLang="en-US" b="1" dirty="0">
                <a:solidFill>
                  <a:srgbClr val="0000FF"/>
                </a:solidFill>
                <a:latin typeface="Times New Roman" panose="02020603050405020304" pitchFamily="18" charset="0"/>
              </a:rPr>
              <a:t>每一对不同的顶点</a:t>
            </a:r>
            <a:r>
              <a:rPr kumimoji="1" lang="en-US" altLang="zh-CN" b="1" dirty="0">
                <a:solidFill>
                  <a:srgbClr val="0000FF"/>
                </a:solidFill>
                <a:latin typeface="Times New Roman" panose="02020603050405020304" pitchFamily="18" charset="0"/>
              </a:rPr>
              <a:t>v</a:t>
            </a:r>
            <a:r>
              <a:rPr kumimoji="1" lang="en-US" altLang="zh-CN" b="1" baseline="-30000" dirty="0">
                <a:solidFill>
                  <a:srgbClr val="0000FF"/>
                </a:solidFill>
                <a:latin typeface="Times New Roman" panose="02020603050405020304" pitchFamily="18" charset="0"/>
              </a:rPr>
              <a:t>i</a:t>
            </a:r>
            <a:r>
              <a:rPr kumimoji="1" lang="zh-CN" altLang="en-US" b="1" dirty="0">
                <a:solidFill>
                  <a:srgbClr val="0000FF"/>
                </a:solidFill>
                <a:latin typeface="Times New Roman" panose="02020603050405020304" pitchFamily="18" charset="0"/>
              </a:rPr>
              <a:t>和</a:t>
            </a:r>
            <a:r>
              <a:rPr kumimoji="1" lang="en-US" altLang="zh-CN" b="1" dirty="0" err="1">
                <a:solidFill>
                  <a:srgbClr val="0000FF"/>
                </a:solidFill>
                <a:latin typeface="Times New Roman" panose="02020603050405020304" pitchFamily="18" charset="0"/>
              </a:rPr>
              <a:t>v</a:t>
            </a:r>
            <a:r>
              <a:rPr kumimoji="1" lang="en-US" altLang="zh-CN" b="1" baseline="-30000" dirty="0" err="1">
                <a:solidFill>
                  <a:srgbClr val="0000FF"/>
                </a:solidFill>
                <a:latin typeface="Times New Roman" panose="02020603050405020304" pitchFamily="18" charset="0"/>
              </a:rPr>
              <a:t>j</a:t>
            </a:r>
            <a:r>
              <a:rPr kumimoji="1" lang="zh-CN" altLang="en-US" b="1" dirty="0">
                <a:solidFill>
                  <a:srgbClr val="0000FF"/>
                </a:solidFill>
                <a:latin typeface="Times New Roman" panose="02020603050405020304" pitchFamily="18" charset="0"/>
              </a:rPr>
              <a:t>都是连通的</a:t>
            </a:r>
            <a:r>
              <a:rPr kumimoji="1" lang="zh-CN" altLang="en-US" b="1" dirty="0">
                <a:latin typeface="Times New Roman" panose="02020603050405020304" pitchFamily="18" charset="0"/>
              </a:rPr>
              <a:t>，则称</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为</a:t>
            </a:r>
            <a:r>
              <a:rPr kumimoji="1" lang="zh-CN" altLang="en-US" b="1" u="sng" dirty="0">
                <a:latin typeface="Times New Roman" panose="02020603050405020304" pitchFamily="18" charset="0"/>
              </a:rPr>
              <a:t>连通图</a:t>
            </a:r>
            <a:r>
              <a:rPr kumimoji="1" lang="en-US" altLang="zh-CN" b="1" u="sng" dirty="0">
                <a:latin typeface="Times New Roman" panose="02020603050405020304" pitchFamily="18" charset="0"/>
              </a:rPr>
              <a:t>(connected graph)</a:t>
            </a:r>
            <a:r>
              <a:rPr kumimoji="1" lang="zh-CN" altLang="en-US" b="1" dirty="0">
                <a:latin typeface="Times New Roman" panose="02020603050405020304" pitchFamily="18" charset="0"/>
              </a:rPr>
              <a:t>。</a:t>
            </a:r>
            <a:endParaRPr kumimoji="1" lang="en-US" altLang="zh-CN" b="1" dirty="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t>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a:t>
            </a:r>
            <a:r>
              <a:rPr kumimoji="1" lang="zh-CN" altLang="en-US" b="1" u="sng" dirty="0">
                <a:solidFill>
                  <a:srgbClr val="0000FF"/>
                </a:solidFill>
                <a:latin typeface="Times New Roman" panose="02020603050405020304" pitchFamily="18" charset="0"/>
              </a:rPr>
              <a:t>最大</a:t>
            </a:r>
            <a:r>
              <a:rPr kumimoji="1" lang="zh-CN" altLang="en-US" b="1" u="sng" dirty="0">
                <a:latin typeface="Times New Roman" panose="02020603050405020304" pitchFamily="18" charset="0"/>
              </a:rPr>
              <a:t>的连通子图</a:t>
            </a:r>
            <a:r>
              <a:rPr kumimoji="1" lang="zh-CN" altLang="en-US" b="1" dirty="0">
                <a:latin typeface="Times New Roman" panose="02020603050405020304" pitchFamily="18" charset="0"/>
              </a:rPr>
              <a:t>称为</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的</a:t>
            </a:r>
            <a:r>
              <a:rPr kumimoji="1" lang="zh-CN" altLang="en-US" b="1" u="sng" dirty="0">
                <a:latin typeface="Times New Roman" panose="02020603050405020304" pitchFamily="18" charset="0"/>
              </a:rPr>
              <a:t>连通分量</a:t>
            </a:r>
            <a:r>
              <a:rPr kumimoji="1" lang="en-US" altLang="zh-CN" b="1" u="sng" dirty="0">
                <a:latin typeface="Times New Roman" panose="02020603050405020304" pitchFamily="18" charset="0"/>
                <a:cs typeface="Times New Roman" panose="02020603050405020304" pitchFamily="18" charset="0"/>
              </a:rPr>
              <a:t>(connect </a:t>
            </a:r>
            <a:r>
              <a:rPr kumimoji="1" lang="en-US" altLang="zh-CN" b="1" u="sng" dirty="0" err="1">
                <a:latin typeface="Times New Roman" panose="02020603050405020304" pitchFamily="18" charset="0"/>
                <a:cs typeface="Times New Roman" panose="02020603050405020304" pitchFamily="18" charset="0"/>
              </a:rPr>
              <a:t>compoent</a:t>
            </a:r>
            <a:r>
              <a:rPr kumimoji="1" lang="en-US" altLang="zh-CN" b="1" u="sng"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1000" b="1" dirty="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29699" name="Group 21"/>
          <p:cNvGrpSpPr>
            <a:grpSpLocks/>
          </p:cNvGrpSpPr>
          <p:nvPr/>
        </p:nvGrpSpPr>
        <p:grpSpPr bwMode="auto">
          <a:xfrm>
            <a:off x="2566989"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5303839"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7577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7392988" y="3573464"/>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14" name="矩形 13"/>
          <p:cNvSpPr/>
          <p:nvPr/>
        </p:nvSpPr>
        <p:spPr>
          <a:xfrm>
            <a:off x="800594" y="107921"/>
            <a:ext cx="6359433" cy="584775"/>
          </a:xfrm>
          <a:prstGeom prst="rect">
            <a:avLst/>
          </a:prstGeom>
        </p:spPr>
        <p:txBody>
          <a:bodyPr wrap="none">
            <a:spAutoFit/>
          </a:bodyPr>
          <a:lstStyle/>
          <a:p>
            <a:pPr eaLnBrk="1" hangingPunct="1">
              <a:lnSpc>
                <a:spcPct val="80000"/>
              </a:lnSpc>
              <a:defRPr/>
            </a:pPr>
            <a:r>
              <a:rPr kumimoji="1" lang="zh-CN" altLang="en-US" sz="4000" b="1" dirty="0">
                <a:solidFill>
                  <a:srgbClr val="0000FF"/>
                </a:solidFill>
                <a:latin typeface="Times New Roman" panose="02020603050405020304" pitchFamily="18" charset="0"/>
              </a:rPr>
              <a:t>连通图、连通分量和生成树</a:t>
            </a:r>
            <a:endParaRPr kumimoji="1" lang="en-US" altLang="zh-CN"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4848226" y="709614"/>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1594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5013326"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5875338" y="3014664"/>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8631238" y="2997200"/>
            <a:ext cx="703262" cy="2979738"/>
            <a:chOff x="0" y="0"/>
            <a:chExt cx="703976" cy="2980086"/>
          </a:xfrm>
        </p:grpSpPr>
        <p:sp>
          <p:nvSpPr>
            <p:cNvPr id="36873"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5664201" y="2852739"/>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7751763" y="2852739"/>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fade">
                                      <p:cBhvr>
                                        <p:cTn id="7" dur="500"/>
                                        <p:tgtEl>
                                          <p:spTgt spid="2869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710"/>
                                        </p:tgtEl>
                                        <p:attrNameLst>
                                          <p:attrName>style.visibility</p:attrName>
                                        </p:attrNameLst>
                                      </p:cBhvr>
                                      <p:to>
                                        <p:strVal val="visible"/>
                                      </p:to>
                                    </p:set>
                                    <p:animEffect transition="in" filter="fade">
                                      <p:cBhvr>
                                        <p:cTn id="11" dur="500"/>
                                        <p:tgtEl>
                                          <p:spTgt spid="287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8702"/>
                                        </p:tgtEl>
                                        <p:attrNameLst>
                                          <p:attrName>style.visibility</p:attrName>
                                        </p:attrNameLst>
                                      </p:cBhvr>
                                      <p:to>
                                        <p:strVal val="visible"/>
                                      </p:to>
                                    </p:set>
                                    <p:animEffect transition="in" filter="fade">
                                      <p:cBhvr>
                                        <p:cTn id="16" dur="500"/>
                                        <p:tgtEl>
                                          <p:spTgt spid="28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720080" y="1006475"/>
            <a:ext cx="11280576" cy="3733800"/>
          </a:xfrm>
        </p:spPr>
        <p:txBody>
          <a:bodyPr>
            <a:normAutofit/>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(2) </a:t>
            </a:r>
            <a:r>
              <a:rPr kumimoji="1" lang="zh-CN" altLang="en-US" sz="2800" b="1" dirty="0">
                <a:latin typeface="Times New Roman" panose="02020603050405020304" pitchFamily="18" charset="0"/>
              </a:rPr>
              <a:t>在</a:t>
            </a:r>
            <a:r>
              <a:rPr kumimoji="1" lang="zh-CN" altLang="en-US" sz="2800" b="1" u="sng" dirty="0">
                <a:latin typeface="Times New Roman" panose="02020603050405020304" pitchFamily="18" charset="0"/>
              </a:rPr>
              <a:t>有向图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中，若对于</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中</a:t>
            </a:r>
            <a:r>
              <a:rPr kumimoji="1" lang="zh-CN" altLang="en-US" sz="2800" b="1" dirty="0">
                <a:solidFill>
                  <a:srgbClr val="0000FF"/>
                </a:solidFill>
                <a:latin typeface="Times New Roman" panose="02020603050405020304" pitchFamily="18" charset="0"/>
              </a:rPr>
              <a:t>每一对不同顶点</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smtClean="0">
                <a:solidFill>
                  <a:srgbClr val="0000FF"/>
                </a:solidFill>
                <a:latin typeface="Times New Roman" panose="02020603050405020304" pitchFamily="18" charset="0"/>
              </a:rPr>
              <a:t>和</a:t>
            </a:r>
            <a:r>
              <a:rPr kumimoji="1" lang="en-US" altLang="zh-CN" sz="2800" b="1" dirty="0" err="1" smtClean="0">
                <a:solidFill>
                  <a:srgbClr val="0000FF"/>
                </a:solidFill>
                <a:latin typeface="Times New Roman" panose="02020603050405020304" pitchFamily="18" charset="0"/>
              </a:rPr>
              <a:t>v</a:t>
            </a:r>
            <a:r>
              <a:rPr kumimoji="1" lang="en-US" altLang="zh-CN" sz="2800" b="1" baseline="-30000" dirty="0" err="1" smtClean="0">
                <a:solidFill>
                  <a:srgbClr val="0000FF"/>
                </a:solidFill>
                <a:latin typeface="Times New Roman" panose="02020603050405020304" pitchFamily="18" charset="0"/>
              </a:rPr>
              <a:t>j</a:t>
            </a:r>
            <a:r>
              <a:rPr kumimoji="1" lang="en-US" altLang="zh-CN" sz="2800" b="1" baseline="-30000" dirty="0" smtClean="0">
                <a:solidFill>
                  <a:srgbClr val="0000FF"/>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之间，都存在从</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到</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以及从</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到</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的路径</a:t>
            </a:r>
            <a:r>
              <a:rPr kumimoji="1" lang="zh-CN" altLang="en-US" sz="2800" b="1" dirty="0">
                <a:latin typeface="Times New Roman" panose="02020603050405020304" pitchFamily="18" charset="0"/>
              </a:rPr>
              <a:t>，则</a:t>
            </a:r>
            <a:r>
              <a:rPr kumimoji="1" lang="zh-CN" altLang="en-US" sz="2800" b="1" dirty="0" smtClean="0">
                <a:latin typeface="Times New Roman" panose="02020603050405020304" pitchFamily="18" charset="0"/>
              </a:rPr>
              <a:t>称</a:t>
            </a:r>
            <a:r>
              <a:rPr kumimoji="1" lang="en-US" altLang="zh-CN" sz="2800" b="1" dirty="0" smtClean="0">
                <a:latin typeface="Times New Roman" panose="02020603050405020304" pitchFamily="18" charset="0"/>
              </a:rPr>
              <a:t>G</a:t>
            </a:r>
            <a:r>
              <a:rPr kumimoji="1" lang="zh-CN" altLang="en-US" sz="2800" b="1" dirty="0">
                <a:latin typeface="Times New Roman" panose="02020603050405020304" pitchFamily="18" charset="0"/>
              </a:rPr>
              <a:t>为</a:t>
            </a:r>
            <a:r>
              <a:rPr kumimoji="1" lang="zh-CN" altLang="en-US" sz="2800" b="1" u="sng" dirty="0">
                <a:latin typeface="Times New Roman" panose="02020603050405020304" pitchFamily="18" charset="0"/>
              </a:rPr>
              <a:t>强连通图</a:t>
            </a:r>
            <a:r>
              <a:rPr kumimoji="1" lang="zh-CN" altLang="en-US" sz="2800" b="1" dirty="0" smtClean="0">
                <a:latin typeface="Times New Roman" panose="02020603050405020304" pitchFamily="18" charset="0"/>
              </a:rPr>
              <a:t>。</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800" b="1" dirty="0">
                <a:latin typeface="Times New Roman" panose="02020603050405020304" pitchFamily="18" charset="0"/>
              </a:rPr>
              <a:t>     有向图中</a:t>
            </a:r>
            <a:r>
              <a:rPr kumimoji="1" lang="zh-CN" altLang="en-US" sz="2800" b="1" u="sng" dirty="0">
                <a:solidFill>
                  <a:srgbClr val="0000FF"/>
                </a:solidFill>
                <a:latin typeface="Times New Roman" panose="02020603050405020304" pitchFamily="18" charset="0"/>
              </a:rPr>
              <a:t>最大的</a:t>
            </a:r>
            <a:r>
              <a:rPr kumimoji="1" lang="zh-CN" altLang="en-US" sz="2800" b="1" u="sng" dirty="0">
                <a:latin typeface="Times New Roman" panose="02020603050405020304" pitchFamily="18" charset="0"/>
              </a:rPr>
              <a:t>强连通子图</a:t>
            </a:r>
            <a:r>
              <a:rPr kumimoji="1" lang="zh-CN" altLang="en-US" sz="2800" b="1" dirty="0">
                <a:latin typeface="Times New Roman" panose="02020603050405020304" pitchFamily="18" charset="0"/>
              </a:rPr>
              <a:t>称为它的</a:t>
            </a:r>
            <a:r>
              <a:rPr kumimoji="1" lang="zh-CN" altLang="en-US" sz="2800" b="1" u="sng" dirty="0">
                <a:latin typeface="Times New Roman" panose="02020603050405020304" pitchFamily="18" charset="0"/>
              </a:rPr>
              <a:t>强连通分量</a:t>
            </a:r>
            <a:r>
              <a:rPr kumimoji="1" lang="zh-CN" altLang="en-US"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  </a:t>
            </a:r>
            <a:r>
              <a:rPr kumimoji="1" lang="zh-CN" altLang="en-US" sz="2800" b="1" dirty="0">
                <a:latin typeface="Times New Roman" panose="02020603050405020304" pitchFamily="18" charset="0"/>
              </a:rPr>
              <a:t>例：</a:t>
            </a:r>
          </a:p>
        </p:txBody>
      </p:sp>
      <p:grpSp>
        <p:nvGrpSpPr>
          <p:cNvPr id="31747" name="Group 31"/>
          <p:cNvGrpSpPr>
            <a:grpSpLocks/>
          </p:cNvGrpSpPr>
          <p:nvPr/>
        </p:nvGrpSpPr>
        <p:grpSpPr bwMode="auto">
          <a:xfrm>
            <a:off x="2971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4511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6315076" y="4564064"/>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8453438" y="5159376"/>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5951539"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7896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504292" y="1054303"/>
            <a:ext cx="11247621" cy="3048000"/>
          </a:xfrm>
        </p:spPr>
        <p:txBody>
          <a:bodyPr/>
          <a:lstStyle/>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一个连通图的</a:t>
            </a:r>
            <a:r>
              <a:rPr kumimoji="1" lang="zh-CN" altLang="en-US" b="1" dirty="0" smtClean="0">
                <a:solidFill>
                  <a:srgbClr val="0000FF"/>
                </a:solidFill>
                <a:latin typeface="Times New Roman" panose="02020603050405020304" pitchFamily="18" charset="0"/>
              </a:rPr>
              <a:t>极小连通子图</a:t>
            </a:r>
            <a:r>
              <a:rPr kumimoji="1" lang="zh-CN" altLang="en-US" b="1" dirty="0" smtClean="0">
                <a:latin typeface="Times New Roman" panose="02020603050405020304" pitchFamily="18" charset="0"/>
              </a:rPr>
              <a:t>称作该图的生成树，它含有图中</a:t>
            </a:r>
            <a:r>
              <a:rPr kumimoji="1" lang="zh-CN" altLang="en-US" b="1" dirty="0" smtClean="0">
                <a:solidFill>
                  <a:srgbClr val="0000FF"/>
                </a:solidFill>
                <a:latin typeface="Times New Roman" panose="02020603050405020304" pitchFamily="18" charset="0"/>
              </a:rPr>
              <a:t>全部顶点</a:t>
            </a:r>
            <a:r>
              <a:rPr kumimoji="1" lang="en-US" altLang="zh-CN" b="1" i="1" dirty="0" smtClean="0">
                <a:solidFill>
                  <a:srgbClr val="0000FF"/>
                </a:solidFill>
                <a:latin typeface="Times New Roman" panose="02020603050405020304" pitchFamily="18" charset="0"/>
              </a:rPr>
              <a:t>n</a:t>
            </a:r>
            <a:r>
              <a:rPr kumimoji="1" lang="zh-CN" altLang="en-US" b="1" dirty="0" smtClean="0">
                <a:solidFill>
                  <a:srgbClr val="0000FF"/>
                </a:solidFill>
                <a:latin typeface="Times New Roman" panose="02020603050405020304" pitchFamily="18" charset="0"/>
              </a:rPr>
              <a:t>，但只有足以构成一棵树的</a:t>
            </a:r>
            <a:r>
              <a:rPr kumimoji="1" lang="en-US" altLang="zh-CN" b="1" dirty="0" smtClean="0">
                <a:solidFill>
                  <a:srgbClr val="0000FF"/>
                </a:solidFill>
                <a:latin typeface="Times New Roman" panose="02020603050405020304" pitchFamily="18" charset="0"/>
              </a:rPr>
              <a:t>n</a:t>
            </a:r>
            <a:r>
              <a:rPr kumimoji="1" lang="en-US" altLang="zh-CN" b="1" dirty="0" smtClean="0">
                <a:solidFill>
                  <a:srgbClr val="0000FF"/>
                </a:solidFill>
                <a:latin typeface="宋体" panose="02010600030101010101" pitchFamily="2" charset="-122"/>
              </a:rPr>
              <a:t>-</a:t>
            </a:r>
            <a:r>
              <a:rPr kumimoji="1" lang="en-US" altLang="zh-CN" b="1" dirty="0" smtClean="0">
                <a:solidFill>
                  <a:srgbClr val="0000FF"/>
                </a:solidFill>
                <a:latin typeface="Times New Roman" panose="02020603050405020304" pitchFamily="18" charset="0"/>
              </a:rPr>
              <a:t>1</a:t>
            </a:r>
            <a:r>
              <a:rPr kumimoji="1" lang="zh-CN" altLang="en-US" b="1" dirty="0" smtClean="0">
                <a:solidFill>
                  <a:srgbClr val="0000FF"/>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         的一棵生成树为：</a:t>
            </a:r>
            <a:r>
              <a:rPr kumimoji="1" lang="zh-CN" altLang="en-US" sz="3600" b="1" dirty="0">
                <a:latin typeface="Times New Roman" panose="02020603050405020304" pitchFamily="18" charset="0"/>
              </a:rPr>
              <a:t> </a:t>
            </a:r>
          </a:p>
        </p:txBody>
      </p:sp>
      <p:grpSp>
        <p:nvGrpSpPr>
          <p:cNvPr id="32771" name="Group 51"/>
          <p:cNvGrpSpPr>
            <a:grpSpLocks/>
          </p:cNvGrpSpPr>
          <p:nvPr/>
        </p:nvGrpSpPr>
        <p:grpSpPr bwMode="auto">
          <a:xfrm>
            <a:off x="3159968" y="4508725"/>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992884" y="198884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3064719" y="4365104"/>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矩形 16"/>
          <p:cNvSpPr/>
          <p:nvPr/>
        </p:nvSpPr>
        <p:spPr>
          <a:xfrm>
            <a:off x="947908" y="49333"/>
            <a:ext cx="1882247" cy="7017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4400" b="1" dirty="0">
                <a:solidFill>
                  <a:srgbClr val="0000FF"/>
                </a:solidFill>
                <a:latin typeface="Times New Roman" panose="02020603050405020304" pitchFamily="18" charset="0"/>
              </a:rPr>
              <a:t>生成树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5"/>
          <p:cNvSpPr txBox="1"/>
          <p:nvPr/>
        </p:nvSpPr>
        <p:spPr>
          <a:xfrm>
            <a:off x="1487488" y="1232942"/>
            <a:ext cx="10441160"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 name="矩形 1"/>
          <p:cNvSpPr/>
          <p:nvPr/>
        </p:nvSpPr>
        <p:spPr>
          <a:xfrm>
            <a:off x="839416" y="107921"/>
            <a:ext cx="5583580" cy="584775"/>
          </a:xfrm>
          <a:prstGeom prst="rect">
            <a:avLst/>
          </a:prstGeom>
        </p:spPr>
        <p:txBody>
          <a:bodyPr wrap="none">
            <a:spAutoFit/>
          </a:bodyPr>
          <a:lstStyle/>
          <a:p>
            <a:pPr marL="168275" indent="-168275" eaLnBrk="1" hangingPunct="1">
              <a:lnSpc>
                <a:spcPct val="80000"/>
              </a:lnSpc>
              <a:buNone/>
              <a:defRPr/>
            </a:pPr>
            <a:r>
              <a:rPr kumimoji="1" lang="en-US" altLang="zh-CN" sz="4000" b="1" dirty="0">
                <a:solidFill>
                  <a:srgbClr val="0000FF"/>
                </a:solidFill>
                <a:latin typeface="Times New Roman" panose="02020603050405020304" pitchFamily="18" charset="0"/>
              </a:rPr>
              <a:t> 8.1.2 </a:t>
            </a:r>
            <a:r>
              <a:rPr kumimoji="1" lang="zh-CN" altLang="en-US" sz="4000" b="1" dirty="0">
                <a:solidFill>
                  <a:srgbClr val="0000FF"/>
                </a:solidFill>
                <a:latin typeface="Times New Roman" panose="02020603050405020304" pitchFamily="18" charset="0"/>
              </a:rPr>
              <a:t>图的抽象数据类型</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54798" y="0"/>
            <a:ext cx="6019800" cy="693737"/>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8.2  </a:t>
            </a:r>
            <a:r>
              <a:rPr lang="zh-CN" altLang="en-US" b="1" dirty="0" smtClean="0">
                <a:solidFill>
                  <a:srgbClr val="0000FF"/>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2206626" y="1297664"/>
            <a:ext cx="8458200" cy="2819400"/>
          </a:xfrm>
        </p:spPr>
        <p:txBody>
          <a:bodyPr/>
          <a:lstStyle/>
          <a:p>
            <a:pPr eaLnBrk="1" hangingPunct="1">
              <a:buFont typeface="Wingdings" panose="05000000000000000000" pitchFamily="2" charset="2"/>
              <a:buNone/>
              <a:defRPr/>
            </a:pPr>
            <a:r>
              <a:rPr kumimoji="1" lang="en-US" altLang="zh-CN" b="1" dirty="0" smtClean="0">
                <a:latin typeface="Times New Roman" panose="02020603050405020304" pitchFamily="18" charset="0"/>
              </a:rPr>
              <a:t>8.2.1  </a:t>
            </a:r>
            <a:r>
              <a:rPr kumimoji="1" lang="zh-CN" altLang="en-US" b="1" dirty="0" smtClean="0">
                <a:latin typeface="Times New Roman" panose="02020603050405020304" pitchFamily="18" charset="0"/>
              </a:rPr>
              <a:t>邻接矩阵</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matrix)</a:t>
            </a:r>
            <a:endParaRPr kumimoji="1" lang="zh-CN" altLang="en-US"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latin typeface="Times New Roman" panose="02020603050405020304" pitchFamily="18" charset="0"/>
              </a:rPr>
              <a:t>8.2.2	 </a:t>
            </a:r>
            <a:r>
              <a:rPr kumimoji="1" lang="zh-CN" altLang="en-US" b="1" dirty="0" smtClean="0">
                <a:latin typeface="Times New Roman" panose="02020603050405020304" pitchFamily="18" charset="0"/>
              </a:rPr>
              <a:t>邻接表</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list)</a:t>
            </a:r>
            <a:endParaRPr kumimoji="1" lang="zh-CN" altLang="en-US" b="1" dirty="0" smtClean="0">
              <a:latin typeface="Times New Roman" panose="02020603050405020304" pitchFamily="18" charset="0"/>
            </a:endParaRPr>
          </a:p>
        </p:txBody>
      </p:sp>
      <p:grpSp>
        <p:nvGrpSpPr>
          <p:cNvPr id="110" name="Group 4"/>
          <p:cNvGrpSpPr>
            <a:grpSpLocks/>
          </p:cNvGrpSpPr>
          <p:nvPr/>
        </p:nvGrpSpPr>
        <p:grpSpPr bwMode="auto">
          <a:xfrm>
            <a:off x="9764713" y="836166"/>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063130" y="3592777"/>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254"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6479587" y="3708664"/>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55440" y="-47525"/>
            <a:ext cx="8229600" cy="884238"/>
          </a:xfrm>
        </p:spPr>
        <p:txBody>
          <a:bodyPr/>
          <a:lstStyle/>
          <a:p>
            <a:pPr eaLnBrk="1" hangingPunct="1"/>
            <a:r>
              <a:rPr lang="zh-CN" altLang="en-US" sz="4000" b="1" dirty="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1559496" y="692696"/>
            <a:ext cx="10585176" cy="6165304"/>
          </a:xfrm>
        </p:spPr>
        <p:txBody>
          <a:bodyPr>
            <a:prstTxWarp prst="textNoShape">
              <a:avLst/>
            </a:prstTxWarp>
            <a:noAutofit/>
          </a:bodyPr>
          <a:lstStyle/>
          <a:p>
            <a:pPr eaLnBrk="1" hangingPunct="1">
              <a:lnSpc>
                <a:spcPts val="2000"/>
              </a:lnSpc>
              <a:spcBef>
                <a:spcPct val="5000"/>
              </a:spcBef>
              <a:buNone/>
              <a:defRPr/>
            </a:pP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 = 30</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最大顶点数</a:t>
            </a:r>
            <a:r>
              <a:rPr lang="en-US" altLang="zh-CN" sz="1800" b="1" dirty="0">
                <a:solidFill>
                  <a:srgbClr val="CC0000"/>
                </a:solidFill>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maxWeight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无穷大的值</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图的类定义</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图中最大顶点数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getVertexPos</a:t>
            </a:r>
            <a:r>
              <a:rPr lang="en-US" altLang="zh-CN" sz="1800" dirty="0">
                <a:latin typeface="Times New Roman" panose="02020603050405020304" pitchFamily="18" charset="0"/>
                <a:ea typeface="隶书" panose="02010509060101010101" pitchFamily="49" charset="-122"/>
              </a:rPr>
              <a:t> (T vertex)</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给出顶点</a:t>
            </a:r>
            <a:r>
              <a:rPr lang="en-US" altLang="zh-CN" sz="1800" b="1" dirty="0">
                <a:solidFill>
                  <a:srgbClr val="CC0000"/>
                </a:solidFill>
                <a:latin typeface="Times New Roman" panose="02020603050405020304" pitchFamily="18" charset="0"/>
                <a:ea typeface="隶书" panose="02010509060101010101" pitchFamily="49" charset="-122"/>
              </a:rPr>
              <a:t>vertex</a:t>
            </a:r>
            <a:r>
              <a:rPr lang="zh-CN" altLang="en-US" sz="1800" dirty="0">
                <a:solidFill>
                  <a:srgbClr val="CC0000"/>
                </a:solidFill>
                <a:latin typeface="Times New Roman" panose="02020603050405020304" pitchFamily="18" charset="0"/>
                <a:ea typeface="隶书" panose="02010509060101010101" pitchFamily="49" charset="-122"/>
              </a:rPr>
              <a:t>在图中位置</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  </a:t>
            </a:r>
          </a:p>
          <a:p>
            <a:pPr eaLnBrk="1" hangingPunct="1">
              <a:lnSpc>
                <a:spcPts val="2000"/>
              </a:lnSpc>
              <a:spcBef>
                <a:spcPct val="5000"/>
              </a:spcBef>
              <a:buNone/>
              <a:defRPr/>
            </a:pPr>
            <a:r>
              <a:rPr lang="en-US" altLang="zh-CN" sz="1800" dirty="0">
                <a:latin typeface="Times New Roman" panose="02020603050405020304" pitchFamily="18" charset="0"/>
                <a:ea typeface="隶书" panose="02010509060101010101" pitchFamily="49" charset="-122"/>
              </a:rPr>
              <a:t>    Graph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构造函数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析构函数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GraphEmpty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判图空否</a:t>
            </a:r>
            <a:r>
              <a:rPr lang="en-US" altLang="zh-CN" sz="1800" b="1" dirty="0">
                <a:latin typeface="Times New Roman" panose="02020603050405020304" pitchFamily="18" charset="0"/>
                <a:ea typeface="隶书" panose="02010509060101010101" pitchFamily="49" charset="-122"/>
              </a:rPr>
              <a:t>	</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NumberOfVertices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返回当前顶点数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getValue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err="1">
                <a:solidFill>
                  <a:srgbClr val="CC0000"/>
                </a:solidFill>
                <a:latin typeface="Times New Roman" panose="02020603050405020304" pitchFamily="18" charset="0"/>
                <a:ea typeface="隶书" panose="02010509060101010101" pitchFamily="49" charset="-122"/>
              </a:rPr>
              <a:t>i</a:t>
            </a:r>
            <a:r>
              <a:rPr lang="en-US" altLang="zh-CN" sz="1800" b="1" dirty="0">
                <a:solidFill>
                  <a:srgbClr val="CC0000"/>
                </a:solidFill>
                <a:latin typeface="Times New Roman" panose="02020603050405020304" pitchFamily="18" charset="0"/>
                <a:ea typeface="隶书" panose="02010509060101010101" pitchFamily="49" charset="-122"/>
              </a:rPr>
              <a:t> </a:t>
            </a:r>
            <a:r>
              <a:rPr lang="zh-CN" altLang="en-US" sz="1800" dirty="0">
                <a:solidFill>
                  <a:srgbClr val="CC0000"/>
                </a:solidFill>
                <a:latin typeface="Times New Roman" panose="02020603050405020304" pitchFamily="18" charset="0"/>
                <a:ea typeface="隶书" panose="02010509060101010101" pitchFamily="49" charset="-122"/>
              </a:rPr>
              <a:t>的值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getWeight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取边上权值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getFirstNeighbor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的第一个邻接顶点</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getNextNeighbor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v,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w)</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6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vertex)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插入一个顶点</a:t>
            </a:r>
            <a:r>
              <a:rPr lang="en-US" altLang="zh-CN" sz="1800" b="1" dirty="0">
                <a:solidFill>
                  <a:srgbClr val="CC0000"/>
                </a:solidFill>
                <a:latin typeface="Times New Roman" panose="02020603050405020304" pitchFamily="18" charset="0"/>
                <a:ea typeface="隶书" panose="02010509060101010101" pitchFamily="49" charset="-122"/>
              </a:rPr>
              <a:t>vertex</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cost)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插入边</a:t>
            </a:r>
            <a:r>
              <a:rPr lang="en-US" altLang="zh-CN" sz="1800" b="1" dirty="0">
                <a:solidFill>
                  <a:srgbClr val="CC0000"/>
                </a:solidFill>
                <a:latin typeface="Times New Roman" panose="02020603050405020304" pitchFamily="18" charset="0"/>
                <a:ea typeface="隶书" panose="02010509060101010101" pitchFamily="49" charset="-122"/>
              </a:rPr>
              <a:t>(v1,v2), </a:t>
            </a:r>
            <a:r>
              <a:rPr lang="zh-CN" altLang="en-US" sz="1800" dirty="0">
                <a:solidFill>
                  <a:srgbClr val="CC0000"/>
                </a:solidFill>
                <a:latin typeface="Times New Roman" panose="02020603050405020304" pitchFamily="18" charset="0"/>
                <a:ea typeface="隶书" panose="02010509060101010101" pitchFamily="49" charset="-122"/>
              </a:rPr>
              <a:t>权为</a:t>
            </a:r>
            <a:r>
              <a:rPr lang="en-US" altLang="zh-CN" sz="1800" b="1" dirty="0">
                <a:solidFill>
                  <a:srgbClr val="CC0000"/>
                </a:solidFill>
                <a:latin typeface="Times New Roman" panose="02020603050405020304" pitchFamily="18" charset="0"/>
                <a:ea typeface="隶书" panose="02010509060101010101" pitchFamily="49" charset="-122"/>
              </a:rPr>
              <a:t>cost</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删去顶点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和所有与</a:t>
            </a:r>
            <a:r>
              <a:rPr lang="en-US" altLang="zh-CN" sz="1800" dirty="0">
                <a:solidFill>
                  <a:srgbClr val="CC0000"/>
                </a:solidFill>
                <a:latin typeface="Times New Roman" panose="02020603050405020304" pitchFamily="18" charset="0"/>
                <a:ea typeface="隶书" panose="02010509060101010101" pitchFamily="49" charset="-122"/>
              </a:rPr>
              <a:t>v</a:t>
            </a:r>
            <a:r>
              <a:rPr lang="zh-CN" altLang="en-US" sz="1800" dirty="0">
                <a:solidFill>
                  <a:srgbClr val="CC0000"/>
                </a:solidFill>
                <a:latin typeface="Times New Roman" panose="02020603050405020304" pitchFamily="18" charset="0"/>
                <a:ea typeface="隶书" panose="02010509060101010101" pitchFamily="49" charset="-122"/>
              </a:rPr>
              <a:t>相关联边</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在图中删去边</a:t>
            </a:r>
            <a:r>
              <a:rPr lang="en-US" altLang="zh-CN" sz="1800" b="1" dirty="0">
                <a:solidFill>
                  <a:srgbClr val="CC0000"/>
                </a:solidFill>
                <a:latin typeface="Times New Roman" panose="02020603050405020304" pitchFamily="18" charset="0"/>
                <a:ea typeface="隶书" panose="02010509060101010101" pitchFamily="49" charset="-122"/>
              </a:rPr>
              <a:t>(v1,v2)</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a:t>
            </a:r>
          </a:p>
          <a:p>
            <a:pPr eaLnBrk="1" hangingPunct="1">
              <a:lnSpc>
                <a:spcPts val="2000"/>
              </a:lnSpc>
              <a:spcBef>
                <a:spcPct val="5000"/>
              </a:spcBef>
              <a:buFont typeface="Wingdings" panose="05000000000000000000" pitchFamily="2" charset="2"/>
              <a:buNone/>
              <a:defRPr/>
            </a:pP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983432" y="836712"/>
            <a:ext cx="10585176" cy="2819400"/>
          </a:xfrm>
        </p:spPr>
        <p:txBody>
          <a:bodyPr>
            <a:noAutofit/>
          </a:bodyPr>
          <a:lstStyle/>
          <a:p>
            <a:pPr eaLnBrk="1" hangingPunct="1">
              <a:defRPr/>
            </a:pPr>
            <a:r>
              <a:rPr kumimoji="1" lang="zh-CN" altLang="en-US" b="1" dirty="0" smtClean="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表达顶点间的相邻关系的矩阵。设</a:t>
            </a:r>
            <a:r>
              <a:rPr kumimoji="1" lang="en-US" altLang="zh-CN" sz="2400" b="1" dirty="0">
                <a:latin typeface="Times New Roman" panose="02020603050405020304" pitchFamily="18" charset="0"/>
              </a:rPr>
              <a:t>G=(</a:t>
            </a:r>
            <a:r>
              <a:rPr kumimoji="1" lang="en-US" altLang="zh-CN" sz="2400" b="1" i="1" dirty="0">
                <a:latin typeface="Times New Roman" panose="02020603050405020304" pitchFamily="18" charset="0"/>
              </a:rPr>
              <a:t>V</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E</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是有</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个顶点的图，则</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的邻接矩阵是按如下定义的</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阶方阵</a:t>
            </a: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邻接矩阵的空间代价是</a:t>
            </a:r>
            <a:r>
              <a:rPr kumimoji="1" lang="en-US" altLang="zh-CN" sz="2400" b="1" dirty="0">
                <a:latin typeface="Times New Roman" panose="02020603050405020304" pitchFamily="18" charset="0"/>
              </a:rPr>
              <a:t>O(n</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a:t>
            </a:r>
            <a:endParaRPr kumimoji="1" lang="zh-CN" altLang="en-US" sz="2400" b="1" dirty="0">
              <a:latin typeface="Times New Roman" panose="02020603050405020304" pitchFamily="18" charset="0"/>
            </a:endParaRPr>
          </a:p>
        </p:txBody>
      </p:sp>
      <p:grpSp>
        <p:nvGrpSpPr>
          <p:cNvPr id="38916" name="Group 4"/>
          <p:cNvGrpSpPr>
            <a:grpSpLocks/>
          </p:cNvGrpSpPr>
          <p:nvPr/>
        </p:nvGrpSpPr>
        <p:grpSpPr bwMode="auto">
          <a:xfrm>
            <a:off x="2855641" y="2276872"/>
            <a:ext cx="6964363" cy="1352550"/>
            <a:chOff x="0" y="0"/>
            <a:chExt cx="3692" cy="930"/>
          </a:xfrm>
        </p:grpSpPr>
        <p:sp>
          <p:nvSpPr>
            <p:cNvPr id="52228" name="Text Box 5"/>
            <p:cNvSpPr txBox="1"/>
            <p:nvPr/>
          </p:nvSpPr>
          <p:spPr>
            <a:xfrm>
              <a:off x="0" y="238"/>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noProof="1">
                  <a:solidFill>
                    <a:srgbClr val="FF3300"/>
                  </a:solidFill>
                  <a:latin typeface="Times New Roman" panose="02020603050405020304" pitchFamily="18" charset="0"/>
                  <a:ea typeface="宋体" panose="02010600030101010101" pitchFamily="2" charset="-122"/>
                </a:rPr>
                <a:t>a</a:t>
              </a:r>
              <a:r>
                <a:rPr lang="en-US" altLang="zh-CN" sz="2400" baseline="-25000" noProof="1">
                  <a:solidFill>
                    <a:srgbClr val="FF3300"/>
                  </a:solidFill>
                  <a:latin typeface="Times New Roman" panose="02020603050405020304" pitchFamily="18" charset="0"/>
                  <a:ea typeface="宋体" panose="02010600030101010101" pitchFamily="2" charset="-122"/>
                </a:rPr>
                <a:t>ij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2959587" y="4248732"/>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6456041" y="435364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275"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3043"/>
              <a:ext cx="2000546" cy="1723741"/>
              <a:chOff x="0" y="-4931"/>
              <a:chExt cx="2000546" cy="1723741"/>
            </a:xfrm>
          </p:grpSpPr>
          <p:grpSp>
            <p:nvGrpSpPr>
              <p:cNvPr id="85" name="组合 60"/>
              <p:cNvGrpSpPr>
                <a:grpSpLocks/>
              </p:cNvGrpSpPr>
              <p:nvPr/>
            </p:nvGrpSpPr>
            <p:grpSpPr bwMode="auto">
              <a:xfrm>
                <a:off x="403021" y="-4931"/>
                <a:ext cx="1597525" cy="338585"/>
                <a:chOff x="-303" y="-4931"/>
                <a:chExt cx="1597525" cy="338585"/>
              </a:xfrm>
            </p:grpSpPr>
            <p:sp>
              <p:nvSpPr>
                <p:cNvPr id="90"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
        <p:nvSpPr>
          <p:cNvPr id="2" name="矩形 1"/>
          <p:cNvSpPr/>
          <p:nvPr/>
        </p:nvSpPr>
        <p:spPr>
          <a:xfrm>
            <a:off x="778894" y="29161"/>
            <a:ext cx="6476453" cy="707886"/>
          </a:xfrm>
          <a:prstGeom prst="rect">
            <a:avLst/>
          </a:prstGeom>
        </p:spPr>
        <p:txBody>
          <a:bodyPr wrap="none">
            <a:spAutoFit/>
          </a:bodyPr>
          <a:lstStyle/>
          <a:p>
            <a:pPr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邻接矩阵</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matrix)</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28799" y="764704"/>
            <a:ext cx="5680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1828800" y="3431704"/>
            <a:ext cx="5981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2438400" y="6030887"/>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80808"/>
                </a:solidFill>
                <a:latin typeface="楷体_GB2312"/>
              </a:rPr>
              <a:t>其中</a:t>
            </a:r>
            <a:r>
              <a:rPr lang="en-US" altLang="zh-CN" i="1">
                <a:solidFill>
                  <a:srgbClr val="080808"/>
                </a:solidFill>
              </a:rPr>
              <a:t>V</a:t>
            </a:r>
            <a:r>
              <a:rPr lang="zh-CN" altLang="en-US">
                <a:solidFill>
                  <a:srgbClr val="080808"/>
                </a:solidFill>
                <a:latin typeface="楷体_GB2312"/>
              </a:rPr>
              <a:t>表示了图的顶点集合，</a:t>
            </a:r>
            <a:r>
              <a:rPr lang="en-US" altLang="zh-CN" i="1">
                <a:solidFill>
                  <a:srgbClr val="080808"/>
                </a:solidFill>
              </a:rPr>
              <a:t>A</a:t>
            </a:r>
            <a:r>
              <a:rPr lang="zh-CN" altLang="en-US">
                <a:solidFill>
                  <a:srgbClr val="080808"/>
                </a:solidFill>
                <a:latin typeface="楷体_GB2312"/>
              </a:rPr>
              <a:t>表示了图的邻接矩阵 </a:t>
            </a:r>
          </a:p>
        </p:txBody>
      </p:sp>
      <p:grpSp>
        <p:nvGrpSpPr>
          <p:cNvPr id="7" name="Group 104"/>
          <p:cNvGrpSpPr>
            <a:grpSpLocks noChangeAspect="1"/>
          </p:cNvGrpSpPr>
          <p:nvPr/>
        </p:nvGrpSpPr>
        <p:grpSpPr bwMode="auto">
          <a:xfrm>
            <a:off x="2438400" y="12981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2</a:t>
              </a:r>
              <a:endParaRPr lang="en-US" altLang="zh-CN"/>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1</a:t>
              </a:r>
              <a:endParaRPr lang="en-US" altLang="zh-CN"/>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4</a:t>
              </a:r>
              <a:endParaRPr lang="en-US" altLang="zh-CN"/>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3</a:t>
              </a:r>
              <a:endParaRPr lang="en-US" altLang="zh-CN"/>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5</a:t>
              </a:r>
              <a:endParaRPr lang="en-US" altLang="zh-CN"/>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(b)</a:t>
              </a:r>
              <a:endParaRPr lang="en-US" altLang="zh-CN"/>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(a)</a:t>
              </a:r>
              <a:endParaRPr lang="en-US" altLang="zh-CN"/>
            </a:p>
          </p:txBody>
        </p:sp>
      </p:grpSp>
      <p:grpSp>
        <p:nvGrpSpPr>
          <p:cNvPr id="100" name="Group 197"/>
          <p:cNvGrpSpPr>
            <a:grpSpLocks noChangeAspect="1"/>
          </p:cNvGrpSpPr>
          <p:nvPr/>
        </p:nvGrpSpPr>
        <p:grpSpPr bwMode="auto">
          <a:xfrm>
            <a:off x="2438400" y="38889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D</a:t>
              </a:r>
              <a:endParaRPr lang="en-US" altLang="zh-CN"/>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C</a:t>
              </a:r>
              <a:endParaRPr lang="en-US" altLang="zh-CN"/>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E</a:t>
              </a:r>
              <a:endParaRPr lang="en-US" altLang="zh-CN"/>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grpSp>
    </p:spTree>
    <p:extLst>
      <p:ext uri="{BB962C8B-B14F-4D97-AF65-F5344CB8AC3E}">
        <p14:creationId xmlns:p14="http://schemas.microsoft.com/office/powerpoint/2010/main" val="751364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1538808" y="782638"/>
            <a:ext cx="8229600" cy="3352800"/>
          </a:xfrm>
        </p:spPr>
        <p:txBody>
          <a:bodyPr/>
          <a:lstStyle/>
          <a:p>
            <a:pPr marL="0" indent="0" eaLnBrk="1" hangingPunct="1">
              <a:buNone/>
              <a:defRPr/>
            </a:pPr>
            <a:r>
              <a:rPr kumimoji="1" lang="en-US" altLang="zh-CN" sz="2800" dirty="0" smtClean="0">
                <a:latin typeface="Times New Roman" panose="02020603050405020304" pitchFamily="18" charset="0"/>
              </a:rPr>
              <a:t>        </a:t>
            </a:r>
            <a:r>
              <a:rPr kumimoji="1" lang="en-US" altLang="zh-CN" sz="2800" dirty="0">
                <a:latin typeface="Times New Roman" panose="02020603050405020304" pitchFamily="18" charset="0"/>
              </a:rPr>
              <a:t>(1) </a:t>
            </a:r>
            <a:r>
              <a:rPr kumimoji="1" lang="zh-CN" altLang="en-US" sz="2800" b="1" dirty="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a:latin typeface="Times New Roman" panose="02020603050405020304" pitchFamily="18" charset="0"/>
              </a:rPr>
              <a:t>         </a:t>
            </a:r>
            <a:r>
              <a:rPr kumimoji="1" lang="en-US" altLang="zh-CN" sz="2800" dirty="0">
                <a:latin typeface="Times New Roman" panose="02020603050405020304" pitchFamily="18" charset="0"/>
              </a:rPr>
              <a:t>	</a:t>
            </a:r>
            <a:r>
              <a:rPr kumimoji="1" lang="zh-CN" altLang="en-US" sz="2000" dirty="0">
                <a:solidFill>
                  <a:srgbClr val="FF6600"/>
                </a:solidFill>
                <a:latin typeface="Times New Roman" panose="02020603050405020304" pitchFamily="18" charset="0"/>
              </a:rPr>
              <a:t>◆</a:t>
            </a:r>
            <a:r>
              <a:rPr kumimoji="1" lang="zh-CN" altLang="en-US" sz="2800"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a:solidFill>
                  <a:srgbClr val="FF6600"/>
                </a:solidFill>
                <a:latin typeface="Times New Roman" panose="02020603050405020304" pitchFamily="18" charset="0"/>
              </a:rPr>
              <a:t>         </a:t>
            </a:r>
            <a:r>
              <a:rPr kumimoji="1" lang="en-US" altLang="zh-CN" sz="2800" b="1" dirty="0">
                <a:solidFill>
                  <a:srgbClr val="FF6600"/>
                </a:solidFill>
                <a:latin typeface="Times New Roman" panose="02020603050405020304" pitchFamily="18" charset="0"/>
              </a:rPr>
              <a:t>	</a:t>
            </a:r>
            <a:r>
              <a:rPr kumimoji="1" lang="zh-CN" altLang="en-US" sz="2000" b="1" dirty="0">
                <a:solidFill>
                  <a:srgbClr val="FF6600"/>
                </a:solidFill>
                <a:latin typeface="Times New Roman" panose="02020603050405020304" pitchFamily="18" charset="0"/>
              </a:rPr>
              <a:t>◆</a:t>
            </a:r>
            <a:r>
              <a:rPr kumimoji="1" lang="zh-CN" altLang="en-US"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存储量：</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a:solidFill>
                  <a:srgbClr val="FF6600"/>
                </a:solidFill>
                <a:latin typeface="Times New Roman" panose="02020603050405020304" pitchFamily="18" charset="0"/>
              </a:rPr>
              <a:t>         	</a:t>
            </a:r>
            <a:r>
              <a:rPr kumimoji="1" lang="en-US" altLang="zh-CN" sz="2000" b="1" dirty="0">
                <a:solidFill>
                  <a:srgbClr val="FF6600"/>
                </a:solidFill>
                <a:latin typeface="Times New Roman" panose="02020603050405020304" pitchFamily="18" charset="0"/>
              </a:rPr>
              <a:t>◆</a:t>
            </a:r>
            <a:r>
              <a:rPr kumimoji="1" lang="en-US" altLang="zh-CN"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顶点的度数：</a:t>
            </a:r>
            <a:r>
              <a:rPr kumimoji="1" lang="en-US" altLang="zh-CN" sz="2800" b="1" dirty="0">
                <a:latin typeface="Times New Roman" panose="02020603050405020304" pitchFamily="18" charset="0"/>
              </a:rPr>
              <a:t>TD(V</a:t>
            </a:r>
            <a:r>
              <a:rPr kumimoji="1" lang="en-US" altLang="zh-CN" sz="2800" b="1" baseline="-30000" dirty="0">
                <a:latin typeface="Times New Roman" panose="02020603050405020304" pitchFamily="18" charset="0"/>
              </a:rPr>
              <a:t>i</a:t>
            </a:r>
            <a:r>
              <a:rPr kumimoji="1" lang="en-US" altLang="zh-CN" sz="2800" b="1" dirty="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6317050" y="2272941"/>
          <a:ext cx="1008063" cy="1041400"/>
        </p:xfrm>
        <a:graphic>
          <a:graphicData uri="http://schemas.openxmlformats.org/presentationml/2006/ole">
            <mc:AlternateContent xmlns:mc="http://schemas.openxmlformats.org/markup-compatibility/2006">
              <mc:Choice xmlns:v="urn:schemas-microsoft-com:vml" Requires="v">
                <p:oleObj spid="_x0000_s42378"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050"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1981200" y="3028951"/>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a:t>
            </a:r>
            <a:r>
              <a:rPr lang="zh-CN" altLang="en-US" sz="2800"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zh-CN" altLang="en-US" sz="20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a:solidFill>
                  <a:srgbClr val="FF6600"/>
                </a:solidFill>
                <a:latin typeface="Times New Roman" panose="02020603050405020304" pitchFamily="18" charset="0"/>
                <a:ea typeface="宋体" panose="02010600030101010101" pitchFamily="2" charset="-122"/>
              </a:rPr>
              <a:t>◆</a:t>
            </a:r>
            <a:r>
              <a:rPr lang="en-US" altLang="zh-CN" sz="28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6516689" y="4383089"/>
          <a:ext cx="936625" cy="879475"/>
        </p:xfrm>
        <a:graphic>
          <a:graphicData uri="http://schemas.openxmlformats.org/presentationml/2006/ole">
            <mc:AlternateContent xmlns:mc="http://schemas.openxmlformats.org/markup-compatibility/2006">
              <mc:Choice xmlns:v="urn:schemas-microsoft-com:vml" Requires="v">
                <p:oleObj spid="_x0000_s42379"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383089"/>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9120188" y="4397375"/>
          <a:ext cx="863600" cy="876300"/>
        </p:xfrm>
        <a:graphic>
          <a:graphicData uri="http://schemas.openxmlformats.org/presentationml/2006/ole">
            <mc:AlternateContent xmlns:mc="http://schemas.openxmlformats.org/markup-compatibility/2006">
              <mc:Choice xmlns:v="urn:schemas-microsoft-com:vml" Requires="v">
                <p:oleObj spid="_x0000_s42380"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7751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2208214" y="5118101"/>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2225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46331" y="152401"/>
            <a:ext cx="3786614"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邻接矩阵的特征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0" y="813792"/>
            <a:ext cx="8452140" cy="52795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95400" y="-20967"/>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dirty="0">
                <a:solidFill>
                  <a:srgbClr val="0000FF"/>
                </a:solidFill>
              </a:rPr>
              <a:t>Motivation</a:t>
            </a:r>
            <a:endParaRPr lang="zh-CN" altLang="en-US" dirty="0">
              <a:solidFill>
                <a:srgbClr val="0000FF"/>
              </a:solidFill>
            </a:endParaRPr>
          </a:p>
        </p:txBody>
      </p:sp>
      <p:sp>
        <p:nvSpPr>
          <p:cNvPr id="2" name="矩形 1"/>
          <p:cNvSpPr/>
          <p:nvPr/>
        </p:nvSpPr>
        <p:spPr>
          <a:xfrm>
            <a:off x="3647728" y="6149615"/>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3425" y="332656"/>
            <a:ext cx="2971127" cy="2234287"/>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3425" y="2636912"/>
            <a:ext cx="2971127" cy="1972829"/>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4722" y="4665037"/>
            <a:ext cx="2969830" cy="198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5"/>
          <p:cNvSpPr txBox="1"/>
          <p:nvPr/>
        </p:nvSpPr>
        <p:spPr>
          <a:xfrm>
            <a:off x="3503712" y="1496667"/>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4360961" y="1125192"/>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4724499" y="980728"/>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4724499" y="15855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2438400" y="2852936"/>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2514600" y="3691135"/>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extLst>
              <p:ext uri="{D42A27DB-BD31-4B8C-83A1-F6EECF244321}">
                <p14:modId xmlns:p14="http://schemas.microsoft.com/office/powerpoint/2010/main" val="1895776177"/>
              </p:ext>
            </p:extLst>
          </p:nvPr>
        </p:nvGraphicFramePr>
        <p:xfrm>
          <a:off x="6378575" y="2860874"/>
          <a:ext cx="3678238" cy="3748087"/>
        </p:xfrm>
        <a:graphic>
          <a:graphicData uri="http://schemas.openxmlformats.org/presentationml/2006/ole">
            <mc:AlternateContent xmlns:mc="http://schemas.openxmlformats.org/markup-compatibility/2006">
              <mc:Choice xmlns:v="urn:schemas-microsoft-com:vml" Requires="v">
                <p:oleObj spid="_x0000_s43180" name="Equation" r:id="rId4" imgW="1500554" imgH="1373388" progId="Equation.DSMT4">
                  <p:embed/>
                </p:oleObj>
              </mc:Choice>
              <mc:Fallback>
                <p:oleObj name="Equation" r:id="rId4" imgW="1500554" imgH="1373388" progId="Equation.DSMT4">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575" y="2860874"/>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4835624" y="21316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6759947" y="364986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6761536" y="4241999"/>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6744072" y="490081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6761536" y="55072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6750422" y="6097786"/>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8739188" y="3356174"/>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8145464" y="3356174"/>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76358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71024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9463089" y="33609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3" name="矩形 2"/>
          <p:cNvSpPr/>
          <p:nvPr/>
        </p:nvSpPr>
        <p:spPr>
          <a:xfrm>
            <a:off x="749088" y="488"/>
            <a:ext cx="3272050" cy="707886"/>
          </a:xfrm>
          <a:prstGeom prst="rect">
            <a:avLst/>
          </a:prstGeom>
        </p:spPr>
        <p:txBody>
          <a:bodyPr wrap="none">
            <a:spAutoFit/>
          </a:bodyPr>
          <a:lstStyle/>
          <a:p>
            <a:pPr algn="just" eaLnBrk="1" hangingPunct="1">
              <a:defRPr/>
            </a:pPr>
            <a:r>
              <a:rPr kumimoji="1" lang="zh-CN" altLang="en-US" sz="4000" b="1" dirty="0">
                <a:solidFill>
                  <a:srgbClr val="0000FF"/>
                </a:solidFill>
                <a:latin typeface="Times New Roman" panose="02020603050405020304" pitchFamily="18" charset="0"/>
              </a:rPr>
              <a:t>网的邻接矩阵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1568450" y="764704"/>
            <a:ext cx="9144000" cy="6104748"/>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template &lt;class T, class E&gt;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class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public Graph&lt;T, E&gt;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operator &gt;&gt; (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in,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输入</a:t>
            </a:r>
            <a:r>
              <a:rPr lang="en-US" altLang="zh-CN" sz="1800" dirty="0">
                <a:solidFill>
                  <a:schemeClr val="tx2"/>
                </a:solidFill>
                <a:ea typeface="隶书" panose="02010509060101010101" pitchFamily="49" charset="-122"/>
                <a:cs typeface="Arial" panose="020B0604020202020204" pitchFamily="34" charset="0"/>
              </a:rPr>
              <a:t/>
            </a:r>
            <a:br>
              <a:rPr lang="en-US" altLang="zh-CN" sz="1800" dirty="0">
                <a:solidFill>
                  <a:schemeClr val="tx2"/>
                </a:solidFill>
                <a:ea typeface="隶书" panose="02010509060101010101" pitchFamily="49" charset="-122"/>
                <a:cs typeface="Arial" panose="020B0604020202020204" pitchFamily="34" charset="0"/>
              </a:rPr>
            </a:b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ostream&amp;operator</a:t>
            </a:r>
            <a:r>
              <a:rPr lang="en-US" altLang="zh-CN" sz="1800" dirty="0">
                <a:ea typeface="隶书" panose="02010509060101010101" pitchFamily="49" charset="-122"/>
                <a:cs typeface="Arial" panose="020B0604020202020204" pitchFamily="34" charset="0"/>
              </a:rPr>
              <a:t>&lt;&lt;(</a:t>
            </a:r>
            <a:r>
              <a:rPr lang="en-US" altLang="zh-CN" sz="1800" dirty="0" err="1">
                <a:ea typeface="隶书" panose="02010509060101010101" pitchFamily="49" charset="-122"/>
                <a:cs typeface="Arial" panose="020B0604020202020204" pitchFamily="34" charset="0"/>
              </a:rPr>
              <a:t>ostream&amp;out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输出</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private:</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顶点表</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E **Edge;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邻接矩阵</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getVertexPos</a:t>
            </a:r>
            <a:r>
              <a:rPr lang="en-US" altLang="zh-CN" sz="1800" dirty="0">
                <a:ea typeface="隶书" panose="02010509060101010101" pitchFamily="49" charset="-122"/>
                <a:cs typeface="Arial" panose="020B0604020202020204" pitchFamily="34" charset="0"/>
              </a:rPr>
              <a:t> (T vertex)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给出顶点</a:t>
            </a:r>
            <a:r>
              <a:rPr lang="en-US" altLang="zh-CN" sz="1800" dirty="0">
                <a:solidFill>
                  <a:schemeClr val="tx2"/>
                </a:solidFill>
                <a:ea typeface="隶书" panose="02010509060101010101" pitchFamily="49" charset="-122"/>
                <a:cs typeface="Arial" panose="020B0604020202020204" pitchFamily="34" charset="0"/>
              </a:rPr>
              <a:t>vertex</a:t>
            </a:r>
            <a:r>
              <a:rPr lang="zh-CN" altLang="en-US" sz="1800" dirty="0">
                <a:solidFill>
                  <a:schemeClr val="tx2"/>
                </a:solidFill>
                <a:ea typeface="隶书" panose="02010509060101010101" pitchFamily="49" charset="-122"/>
                <a:cs typeface="Arial" panose="020B0604020202020204" pitchFamily="34" charset="0"/>
              </a:rPr>
              <a:t>在图中的位置</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for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0;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&lt; </a:t>
            </a:r>
            <a:r>
              <a:rPr lang="en-US" altLang="zh-CN" sz="1800" dirty="0" err="1">
                <a:ea typeface="隶书" panose="02010509060101010101" pitchFamily="49" charset="-122"/>
                <a:cs typeface="Arial" panose="020B0604020202020204" pitchFamily="34" charset="0"/>
              </a:rPr>
              <a:t>numVertices</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if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Vertex) return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return -1;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cs typeface="Arial" panose="020B0604020202020204" pitchFamily="34" charset="0"/>
              </a:rPr>
              <a:t>public: </a:t>
            </a:r>
          </a:p>
          <a:p>
            <a:pPr eaLnBrk="1" hangingPunct="1">
              <a:lnSpc>
                <a:spcPts val="1900"/>
              </a:lnSpc>
              <a:buClr>
                <a:schemeClr val="folHlink"/>
              </a:buClr>
              <a:buSzPct val="60000"/>
              <a:buFont typeface="Wingdings" panose="05000000000000000000" pitchFamily="2" charset="2"/>
              <a:buNone/>
              <a:defRPr/>
            </a:pPr>
            <a:r>
              <a:rPr lang="en-US" altLang="zh-CN" sz="1800" dirty="0">
                <a:cs typeface="Arial" panose="020B0604020202020204" pitchFamily="34" charset="0"/>
              </a:rPr>
              <a:t>     </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sz</a:t>
            </a:r>
            <a:r>
              <a:rPr lang="en-US" altLang="zh-CN" sz="1800" dirty="0">
                <a:ea typeface="隶书" panose="02010509060101010101" pitchFamily="49" charset="-122"/>
                <a:cs typeface="Arial" panose="020B0604020202020204" pitchFamily="34" charset="0"/>
              </a:rPr>
              <a:t> = </a:t>
            </a:r>
            <a:r>
              <a:rPr lang="en-US" altLang="zh-CN" sz="1800" dirty="0" err="1">
                <a:ea typeface="隶书" panose="02010509060101010101" pitchFamily="49" charset="-122"/>
                <a:cs typeface="Arial" panose="020B0604020202020204" pitchFamily="34" charset="0"/>
              </a:rPr>
              <a:t>DefaultVertices</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构造函数</a:t>
            </a:r>
          </a:p>
          <a:p>
            <a:pPr eaLnBrk="1" hangingPunct="1">
              <a:lnSpc>
                <a:spcPts val="1900"/>
              </a:lnSpc>
              <a:buClr>
                <a:schemeClr val="folHlink"/>
              </a:buClr>
              <a:buSzPct val="60000"/>
              <a:defRPr/>
            </a:pPr>
            <a:r>
              <a:rPr lang="zh-CN" altLang="en-US" sz="1800" dirty="0">
                <a:ea typeface="隶书" panose="02010509060101010101" pitchFamily="49" charset="-122"/>
                <a:cs typeface="Arial" panose="020B0604020202020204" pitchFamily="34" charset="0"/>
              </a:rPr>
              <a:t>      </a:t>
            </a:r>
            <a:r>
              <a:rPr lang="zh-CN" altLang="en-US" sz="1800" dirty="0">
                <a:cs typeface="Arial" panose="020B0604020202020204" pitchFamily="34" charset="0"/>
              </a:rPr>
              <a:t>～</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析构函数</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getValue</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的值</a:t>
            </a:r>
            <a:r>
              <a:rPr lang="en-US" altLang="zh-CN" sz="1800" dirty="0">
                <a:solidFill>
                  <a:schemeClr val="tx2"/>
                </a:solidFill>
                <a:ea typeface="隶书" panose="02010509060101010101" pitchFamily="49" charset="-122"/>
                <a:cs typeface="Arial" panose="020B0604020202020204" pitchFamily="34" charset="0"/>
              </a:rPr>
              <a:t>,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不合理返回</a:t>
            </a:r>
            <a:r>
              <a:rPr lang="en-US" altLang="zh-CN" sz="1800" dirty="0">
                <a:solidFill>
                  <a:schemeClr val="tx2"/>
                </a:solidFill>
                <a:ea typeface="隶书" panose="02010509060101010101" pitchFamily="49" charset="-122"/>
                <a:cs typeface="Arial" panose="020B0604020202020204" pitchFamily="34" charset="0"/>
              </a:rPr>
              <a:t>0</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E </a:t>
            </a:r>
            <a:r>
              <a:rPr lang="en-US" altLang="zh-CN" sz="1800" dirty="0" err="1">
                <a:ea typeface="隶书" panose="02010509060101010101" pitchFamily="49" charset="-122"/>
                <a:cs typeface="Arial" panose="020B0604020202020204" pitchFamily="34" charset="0"/>
              </a:rPr>
              <a:t>getWeight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v1,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取边</a:t>
            </a:r>
            <a:r>
              <a:rPr lang="en-US" altLang="zh-CN" sz="1800" dirty="0">
                <a:solidFill>
                  <a:schemeClr val="tx2"/>
                </a:solidFill>
                <a:ea typeface="隶书" panose="02010509060101010101" pitchFamily="49" charset="-122"/>
                <a:cs typeface="Arial" panose="020B0604020202020204" pitchFamily="34" charset="0"/>
              </a:rPr>
              <a:t>(v1,v2)</a:t>
            </a:r>
            <a:r>
              <a:rPr lang="zh-CN" altLang="en-US" sz="1800" dirty="0">
                <a:solidFill>
                  <a:schemeClr val="tx2"/>
                </a:solidFill>
                <a:ea typeface="隶书" panose="02010509060101010101" pitchFamily="49" charset="-122"/>
                <a:cs typeface="Arial" panose="020B0604020202020204" pitchFamily="34" charset="0"/>
              </a:rPr>
              <a:t>上权值</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getFirstNeighbor</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的第一个邻接顶点</a:t>
            </a:r>
            <a:r>
              <a:rPr lang="en-US" altLang="zh-CN" sz="1800" dirty="0">
                <a:cs typeface="Arial" panose="020B0604020202020204" pitchFamily="34" charset="0"/>
              </a:rPr>
              <a:t> </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lnSpc>
                <a:spcPts val="1900"/>
              </a:lnSpc>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lnSpc>
                <a:spcPts val="1900"/>
              </a:lnSpc>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lnSpc>
                <a:spcPts val="1900"/>
              </a:lnSpc>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lnSpc>
                <a:spcPts val="1900"/>
              </a:lnSpc>
              <a:spcBef>
                <a:spcPct val="5000"/>
              </a:spcBef>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a:t>
            </a:r>
            <a:endParaRPr lang="zh-CN" altLang="en-US" sz="1800" dirty="0">
              <a:cs typeface="Arial" panose="020B0604020202020204" pitchFamily="34" charset="0"/>
            </a:endParaRPr>
          </a:p>
        </p:txBody>
      </p:sp>
      <p:sp>
        <p:nvSpPr>
          <p:cNvPr id="58371" name="Rectangle 37"/>
          <p:cNvSpPr txBox="1"/>
          <p:nvPr/>
        </p:nvSpPr>
        <p:spPr>
          <a:xfrm>
            <a:off x="983432" y="0"/>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1559496" y="975494"/>
            <a:ext cx="9937104" cy="569386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p:txBody>
      </p:sp>
      <p:sp>
        <p:nvSpPr>
          <p:cNvPr id="60419" name="Text Box 4"/>
          <p:cNvSpPr txBox="1"/>
          <p:nvPr/>
        </p:nvSpPr>
        <p:spPr>
          <a:xfrm>
            <a:off x="695400" y="116632"/>
            <a:ext cx="3890809"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sz="3600" b="1" noProof="1" smtClean="0">
                <a:solidFill>
                  <a:srgbClr val="0000FF"/>
                </a:solidFill>
                <a:latin typeface="Times New Roman" panose="02020603050405020304" pitchFamily="18" charset="0"/>
                <a:ea typeface="宋体" panose="02010600030101010101" pitchFamily="2" charset="-122"/>
              </a:rPr>
              <a:t>【</a:t>
            </a:r>
            <a:r>
              <a:rPr lang="zh-CN" altLang="en-US" sz="3600" b="1" noProof="1" smtClean="0">
                <a:solidFill>
                  <a:srgbClr val="0000FF"/>
                </a:solidFill>
                <a:latin typeface="Times New Roman" panose="02020603050405020304" pitchFamily="18" charset="0"/>
                <a:ea typeface="宋体" panose="02010600030101010101" pitchFamily="2" charset="-122"/>
              </a:rPr>
              <a:t>图初始化算法</a:t>
            </a:r>
            <a:r>
              <a:rPr lang="en-US" altLang="zh-CN" sz="3600" b="1" noProof="1">
                <a:solidFill>
                  <a:srgbClr val="0000FF"/>
                </a:solidFill>
                <a:latin typeface="Times New Roman" panose="02020603050405020304" pitchFamily="18" charset="0"/>
              </a:rPr>
              <a:t>】</a:t>
            </a:r>
            <a:endParaRPr lang="en-US" altLang="zh-CN" sz="3600"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991544" y="908720"/>
            <a:ext cx="9144000" cy="5778500"/>
          </a:xfrm>
        </p:spPr>
        <p:txBody>
          <a:bodyPr>
            <a:prstTxWarp prst="textNoShape">
              <a:avLst/>
            </a:prstTxWarp>
            <a:normAutofit lnSpcReduction="10000"/>
          </a:bodyPr>
          <a:lstStyle/>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取顶点的数据域值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T </a:t>
            </a:r>
            <a:r>
              <a:rPr lang="en-US" altLang="zh-CN" sz="2400" b="1" dirty="0" err="1">
                <a:latin typeface="Times New Roman" panose="02020603050405020304" pitchFamily="18" charset="0"/>
                <a:cs typeface="Times New Roman" panose="02020603050405020304" pitchFamily="18" charset="0"/>
              </a:rPr>
              <a:t>getValue</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取顶点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的值</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不合理返回</a:t>
            </a:r>
            <a:r>
              <a:rPr lang="en-US" altLang="zh-CN" sz="2400" b="1" dirty="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return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&gt;= 0 &amp;&amp;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&lt;= </a:t>
            </a:r>
            <a:r>
              <a:rPr lang="en-US" altLang="zh-CN" sz="2400" b="1" dirty="0" err="1">
                <a:latin typeface="Times New Roman" panose="02020603050405020304" pitchFamily="18" charset="0"/>
                <a:cs typeface="Times New Roman" panose="02020603050405020304" pitchFamily="18" charset="0"/>
              </a:rPr>
              <a:t>numVertices</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VerticesList</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取边的权值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E </a:t>
            </a:r>
            <a:r>
              <a:rPr lang="en-US" altLang="zh-CN" sz="2400" b="1" dirty="0" err="1">
                <a:latin typeface="Times New Roman" panose="02020603050405020304" pitchFamily="18" charset="0"/>
                <a:cs typeface="Times New Roman" panose="02020603050405020304" pitchFamily="18" charset="0"/>
              </a:rPr>
              <a:t>getWeight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v1,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v2) {  //</a:t>
            </a:r>
            <a:r>
              <a:rPr lang="zh-CN" altLang="en-US" sz="2400" b="1" dirty="0">
                <a:latin typeface="Times New Roman" panose="02020603050405020304" pitchFamily="18" charset="0"/>
                <a:cs typeface="Times New Roman" panose="02020603050405020304" pitchFamily="18" charset="0"/>
              </a:rPr>
              <a:t>取边</a:t>
            </a:r>
            <a:r>
              <a:rPr lang="en-US" altLang="zh-CN" sz="2400" b="1" dirty="0">
                <a:latin typeface="Times New Roman" panose="02020603050405020304" pitchFamily="18" charset="0"/>
                <a:cs typeface="Times New Roman" panose="02020603050405020304" pitchFamily="18" charset="0"/>
              </a:rPr>
              <a:t>(v1,v2)</a:t>
            </a:r>
            <a:r>
              <a:rPr lang="zh-CN" altLang="en-US" sz="2400" b="1" dirty="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102768" y="1124744"/>
            <a:ext cx="11089232" cy="504753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defRPr/>
            </a:pPr>
            <a:r>
              <a:rPr lang="en-US" altLang="zh-CN" sz="2800" b="1" dirty="0" err="1">
                <a:effectLst>
                  <a:outerShdw blurRad="38100" dist="38100" dir="2700000" algn="tl">
                    <a:srgbClr val="C0C0C0"/>
                  </a:outerShdw>
                </a:effectLst>
                <a:latin typeface="Times New Roman" panose="02020603050405020304" pitchFamily="18" charset="0"/>
              </a:rPr>
              <a:t>bool</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Graphlnk</a:t>
            </a:r>
            <a:r>
              <a:rPr lang="en-US" altLang="zh-CN" sz="2800" b="1" dirty="0">
                <a:effectLst>
                  <a:outerShdw blurRad="38100" dist="38100" dir="2700000" algn="tl">
                    <a:srgbClr val="C0C0C0"/>
                  </a:outerShdw>
                </a:effectLst>
                <a:latin typeface="Times New Roman" panose="02020603050405020304" pitchFamily="18" charset="0"/>
              </a:rPr>
              <a:t>&lt;T,E&gt;::</a:t>
            </a:r>
            <a:r>
              <a:rPr lang="en-US" altLang="zh-CN" sz="2800" b="1" dirty="0" err="1">
                <a:effectLst>
                  <a:outerShdw blurRad="38100" dist="38100" dir="2700000" algn="tl">
                    <a:srgbClr val="C0C0C0"/>
                  </a:outerShdw>
                </a:effectLst>
                <a:latin typeface="Times New Roman" panose="02020603050405020304" pitchFamily="18" charset="0"/>
              </a:rPr>
              <a:t>insertVertex</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const</a:t>
            </a:r>
            <a:r>
              <a:rPr lang="en-US" altLang="zh-CN" sz="2800" b="1" dirty="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vertex</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if (</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a:t>
            </a:r>
            <a:r>
              <a:rPr lang="en-US" altLang="zh-CN" sz="2800" b="1" dirty="0" err="1">
                <a:effectLst>
                  <a:outerShdw blurRad="38100" dist="38100" dir="2700000" algn="tl">
                    <a:srgbClr val="C0C0C0"/>
                  </a:outerShdw>
                </a:effectLst>
                <a:latin typeface="Times New Roman" panose="02020603050405020304" pitchFamily="18" charset="0"/>
              </a:rPr>
              <a:t>maxVertices</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return false;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Verticeslist</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vertex;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839416" y="116632"/>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487488" y="1196752"/>
            <a:ext cx="8856538" cy="5176802"/>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insertEdge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v2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Edge[v1][v2]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a:t>
            </a:r>
            <a:endParaRPr lang="en-US" altLang="zh-CN" sz="2800" dirty="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else</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return </a:t>
            </a:r>
            <a:r>
              <a:rPr lang="en-US" altLang="zh-CN" sz="2800" dirty="0">
                <a:effectLst>
                  <a:outerShdw blurRad="38100" dist="38100" dir="2700000" algn="tl">
                    <a:srgbClr val="C0C0C0"/>
                  </a:outerShdw>
                </a:effectLst>
                <a:latin typeface="Times New Roman" panose="02020603050405020304" pitchFamily="18" charset="0"/>
              </a:rPr>
              <a:t>false;</a:t>
            </a:r>
          </a:p>
          <a:p>
            <a:pPr>
              <a:lnSpc>
                <a:spcPct val="80000"/>
              </a:lnSpc>
              <a:spcBef>
                <a:spcPct val="20000"/>
              </a:spcBef>
              <a:buClr>
                <a:schemeClr val="folHlink"/>
              </a:buClr>
              <a:buSzPct val="60000"/>
              <a:buFont typeface="Arial" panose="020B0604020202020204" pitchFamily="34" charset="0"/>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199456" y="1052736"/>
            <a:ext cx="10441160" cy="560768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template </a:t>
            </a:r>
            <a:r>
              <a:rPr lang="en-US" altLang="zh-CN" sz="2800" dirty="0">
                <a:effectLst>
                  <a:outerShdw blurRad="38100" dist="38100" dir="2700000" algn="tl">
                    <a:srgbClr val="C0C0C0"/>
                  </a:outerShdw>
                </a:effectLst>
                <a:latin typeface="Times New Roman" panose="02020603050405020304" pitchFamily="18" charset="0"/>
              </a:rPr>
              <a:t>&lt;class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removeEdge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 v2 </a:t>
            </a:r>
            <a:r>
              <a:rPr lang="en-US" altLang="zh-CN" sz="2800" dirty="0" smtClean="0">
                <a:effectLst>
                  <a:outerShdw blurRad="38100" dist="38100" dir="2700000" algn="tl">
                    <a:srgbClr val="C0C0C0"/>
                  </a:outerShdw>
                </a:effectLst>
                <a:latin typeface="Times New Roman" panose="02020603050405020304" pitchFamily="18" charset="0"/>
              </a:rPr>
              <a:t>&lt;</a:t>
            </a:r>
            <a:r>
              <a:rPr lang="en-US" altLang="zh-CN" sz="2800" dirty="0" err="1" smtClean="0">
                <a:effectLst>
                  <a:outerShdw blurRad="38100" dist="38100" dir="2700000" algn="tl">
                    <a:srgbClr val="C0C0C0"/>
                  </a:outerShdw>
                </a:effectLst>
                <a:latin typeface="Times New Roman" panose="02020603050405020304" pitchFamily="18" charset="0"/>
              </a:rPr>
              <a:t>numVertices</a:t>
            </a:r>
            <a:r>
              <a:rPr lang="en-US" altLang="zh-CN" sz="2800"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          &amp;&amp; Edge[v1</a:t>
            </a:r>
            <a:r>
              <a:rPr lang="en-US" altLang="zh-CN" sz="2800" dirty="0">
                <a:effectLst>
                  <a:outerShdw blurRad="38100" dist="38100" dir="2700000" algn="tl">
                    <a:srgbClr val="C0C0C0"/>
                  </a:outerShdw>
                </a:effectLst>
                <a:latin typeface="Times New Roman" panose="02020603050405020304" pitchFamily="18" charset="0"/>
              </a:rPr>
              <a:t>][v2] &gt; 0 &amp;&amp; Edge[v1][v2] &lt;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sz="2800" b="1" dirty="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911424"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839416" y="790828"/>
            <a:ext cx="11377264" cy="58785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bool Graphmtx&lt;T,E&gt;::removeVertex(int v)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							  		        </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不在图中</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if (numVertices == 1)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只剩一个顶点</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int i, j; VertexList[v] = VertexList[numVertices-1];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for (i = 0; i &lt; numVertices; i++)	{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减去与</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	if (Edge[i][v] &gt; 0 &amp;&amp; Edge[i][v] &lt; maxWeight)		    numEdges--;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for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0;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][v] =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for (j = 0; j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j++)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Edge[v][j] = Edge[</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return true;</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a:t>
            </a:r>
            <a:r>
              <a:rPr lang="en-US" altLang="zh-CN" sz="2000" kern="1000" dirty="0">
                <a:latin typeface="Times New Roman" panose="02020603050405020304" pitchFamily="18" charset="0"/>
                <a:ea typeface="隶书" panose="02010509060101010101" pitchFamily="49" charset="-122"/>
              </a:rPr>
              <a:t> </a:t>
            </a:r>
            <a:r>
              <a:rPr lang="en-US" altLang="zh-CN" sz="2000" b="1" kern="1000" dirty="0">
                <a:solidFill>
                  <a:srgbClr val="080808"/>
                </a:solidFill>
                <a:latin typeface="Times New Roman" panose="02020603050405020304" pitchFamily="18" charset="0"/>
                <a:ea typeface="楷体_GB2312" pitchFamily="1" charset="-122"/>
              </a:rPr>
              <a:t>//</a:t>
            </a:r>
            <a:r>
              <a:rPr lang="zh-CN" altLang="en-US" sz="2000" b="1" kern="1000" dirty="0">
                <a:solidFill>
                  <a:srgbClr val="080808"/>
                </a:solidFill>
                <a:latin typeface="Times New Roman" panose="02020603050405020304" pitchFamily="18" charset="0"/>
                <a:ea typeface="楷体_GB2312" pitchFamily="1" charset="-122"/>
              </a:rPr>
              <a:t>算法时间复杂度</a:t>
            </a:r>
            <a:r>
              <a:rPr lang="en-US" altLang="zh-CN" sz="2000" b="1" kern="1000" dirty="0">
                <a:solidFill>
                  <a:srgbClr val="080808"/>
                </a:solidFill>
                <a:latin typeface="Times New Roman" panose="02020603050405020304" pitchFamily="18" charset="0"/>
                <a:ea typeface="楷体_GB2312" pitchFamily="1" charset="-122"/>
              </a:rPr>
              <a:t>:O(n)</a:t>
            </a:r>
            <a:endParaRPr lang="en-US" altLang="zh-CN" sz="20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911424" y="107921"/>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83941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1812925" y="981076"/>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73843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2036368"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
          <p:cNvSpPr txBox="1">
            <a:spLocks/>
          </p:cNvSpPr>
          <p:nvPr/>
        </p:nvSpPr>
        <p:spPr bwMode="auto">
          <a:xfrm>
            <a:off x="1055440" y="14933"/>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2423592" y="908720"/>
            <a:ext cx="7416824" cy="568826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847528" y="980206"/>
            <a:ext cx="10153128" cy="5545138"/>
          </a:xfrm>
          <a:noFill/>
        </p:spPr>
        <p:txBody>
          <a:bodyPr>
            <a:prstTxWarp prst="textNoShape">
              <a:avLst/>
            </a:prstTxWarp>
            <a:noAutofit/>
          </a:bodyPr>
          <a:lstStyle/>
          <a:p>
            <a:pPr marL="0" indent="0" eaLnBrk="1" hangingPunct="1">
              <a:lnSpc>
                <a:spcPts val="2800"/>
              </a:lnSpc>
              <a:spcBef>
                <a:spcPct val="0"/>
              </a:spcBef>
              <a:buNone/>
            </a:pPr>
            <a:r>
              <a:rPr lang="en-US" altLang="zh-CN" dirty="0">
                <a:effectLst/>
                <a:latin typeface="Times New Roman" panose="02020603050405020304" pitchFamily="18" charset="0"/>
              </a:rPr>
              <a:t>template&lt;class T ,class E&gt;</a:t>
            </a:r>
          </a:p>
          <a:p>
            <a:pPr marL="0" indent="0" eaLnBrk="1" hangingPunct="1">
              <a:lnSpc>
                <a:spcPts val="2800"/>
              </a:lnSpc>
              <a:spcBef>
                <a:spcPct val="0"/>
              </a:spcBef>
              <a:buNone/>
            </a:pPr>
            <a:r>
              <a:rPr lang="en-US" altLang="zh-CN" dirty="0" err="1">
                <a:effectLst/>
                <a:latin typeface="Times New Roman" panose="02020603050405020304" pitchFamily="18" charset="0"/>
              </a:rPr>
              <a:t>istream&amp;operator</a:t>
            </a:r>
            <a:r>
              <a:rPr lang="en-US" altLang="zh-CN" dirty="0">
                <a:effectLst/>
                <a:latin typeface="Times New Roman" panose="02020603050405020304" pitchFamily="18" charset="0"/>
              </a:rPr>
              <a:t>&gt;&gt;(</a:t>
            </a:r>
            <a:r>
              <a:rPr lang="en-US" altLang="zh-CN" dirty="0" err="1">
                <a:effectLst/>
                <a:latin typeface="Times New Roman" panose="02020603050405020304" pitchFamily="18" charset="0"/>
              </a:rPr>
              <a:t>istream&amp;in,Graghmtx</a:t>
            </a:r>
            <a:r>
              <a:rPr lang="en-US" altLang="zh-CN" dirty="0">
                <a:effectLst/>
                <a:latin typeface="Times New Roman" panose="02020603050405020304" pitchFamily="18" charset="0"/>
              </a:rPr>
              <a:t>&lt;T,E&gt;&amp;G){</a:t>
            </a:r>
          </a:p>
          <a:p>
            <a:pPr marL="0" indent="0" eaLnBrk="1" hangingPunct="1">
              <a:lnSpc>
                <a:spcPts val="2800"/>
              </a:lnSpc>
              <a:spcBef>
                <a:spcPct val="0"/>
              </a:spcBef>
              <a:buNone/>
            </a:pP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=0,j,k,n,m;   T e1,e2;    E weight;</a:t>
            </a:r>
          </a:p>
          <a:p>
            <a:pPr marL="0" indent="0" eaLnBrk="1" hangingPunct="1">
              <a:lnSpc>
                <a:spcPts val="2800"/>
              </a:lnSpc>
              <a:spcBef>
                <a:spcPct val="0"/>
              </a:spcBef>
              <a:buNone/>
            </a:pP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&gt;&gt;n&gt;&gt;m;</a:t>
            </a:r>
          </a:p>
          <a:p>
            <a:pPr marL="0" indent="0" eaLnBrk="1" hangingPunct="1">
              <a:lnSpc>
                <a:spcPts val="2800"/>
              </a:lnSpc>
              <a:spcBef>
                <a:spcPct val="0"/>
              </a:spcBef>
              <a:buNone/>
            </a:pPr>
            <a:r>
              <a:rPr lang="en-US" altLang="zh-CN" dirty="0">
                <a:effectLst/>
                <a:latin typeface="Times New Roman" panose="02020603050405020304" pitchFamily="18" charset="0"/>
              </a:rPr>
              <a:t>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&gt;&gt;e1;    </a:t>
            </a:r>
            <a:r>
              <a:rPr lang="en-US" altLang="zh-CN" dirty="0" err="1">
                <a:effectLst/>
                <a:latin typeface="Times New Roman" panose="02020603050405020304" pitchFamily="18" charset="0"/>
              </a:rPr>
              <a:t>G.insertVertex</a:t>
            </a:r>
            <a:r>
              <a:rPr lang="en-US" altLang="zh-CN" dirty="0">
                <a:effectLst/>
                <a:latin typeface="Times New Roman" panose="02020603050405020304" pitchFamily="18" charset="0"/>
              </a:rPr>
              <a:t>(e1); 	</a:t>
            </a:r>
          </a:p>
          <a:p>
            <a:pPr marL="0" indent="0" eaLnBrk="1" hangingPunct="1">
              <a:lnSpc>
                <a:spcPts val="2800"/>
              </a:lnSpc>
              <a:spcBef>
                <a:spcPct val="0"/>
              </a:spcBef>
              <a:buNone/>
            </a:pP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while(</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&lt;m) {</a:t>
            </a:r>
          </a:p>
          <a:p>
            <a:pPr marL="0" indent="0" eaLnBrk="1" hangingPunct="1">
              <a:lnSpc>
                <a:spcPts val="2800"/>
              </a:lnSpc>
              <a:spcBef>
                <a:spcPct val="0"/>
              </a:spcBef>
              <a:buNone/>
            </a:pPr>
            <a:r>
              <a:rPr lang="en-US" altLang="zh-CN" dirty="0">
                <a:effectLst/>
                <a:latin typeface="Times New Roman" panose="02020603050405020304" pitchFamily="18" charset="0"/>
              </a:rPr>
              <a:t>	in&gt;&gt;e1&gt;&gt;e2&gt;&gt;weight;</a:t>
            </a:r>
          </a:p>
          <a:p>
            <a:pPr marL="0" indent="0" eaLnBrk="1" hangingPunct="1">
              <a:lnSpc>
                <a:spcPts val="2800"/>
              </a:lnSpc>
              <a:spcBef>
                <a:spcPct val="0"/>
              </a:spcBef>
              <a:buNone/>
            </a:pPr>
            <a:r>
              <a:rPr lang="en-US" altLang="zh-CN" dirty="0">
                <a:effectLst/>
                <a:latin typeface="Times New Roman" panose="02020603050405020304" pitchFamily="18" charset="0"/>
              </a:rPr>
              <a:t>	j=</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(e1);k=</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(e2);</a:t>
            </a:r>
          </a:p>
          <a:p>
            <a:pPr marL="0" indent="0" eaLnBrk="1" hangingPunct="1">
              <a:lnSpc>
                <a:spcPts val="2800"/>
              </a:lnSpc>
              <a:spcBef>
                <a:spcPct val="0"/>
              </a:spcBef>
              <a:buNone/>
            </a:pPr>
            <a:r>
              <a:rPr lang="en-US" altLang="zh-CN" dirty="0">
                <a:effectLst/>
                <a:latin typeface="Times New Roman" panose="02020603050405020304" pitchFamily="18" charset="0"/>
              </a:rPr>
              <a:t>	if(j==-1||k==-1)</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a:t>
            </a:r>
            <a:r>
              <a:rPr lang="zh-CN" altLang="en-US" dirty="0">
                <a:effectLst/>
                <a:latin typeface="Times New Roman" panose="02020603050405020304" pitchFamily="18" charset="0"/>
              </a:rPr>
              <a:t>边两端点信息有误，重新输入！</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else {</a:t>
            </a:r>
            <a:r>
              <a:rPr lang="en-US" altLang="zh-CN" dirty="0" err="1">
                <a:effectLst/>
                <a:latin typeface="Times New Roman" panose="02020603050405020304" pitchFamily="18" charset="0"/>
              </a:rPr>
              <a:t>G.insertEdge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j,k,weight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return in;</a:t>
            </a:r>
          </a:p>
          <a:p>
            <a:pPr marL="0" indent="0" eaLnBrk="1" hangingPunct="1">
              <a:lnSpc>
                <a:spcPts val="2800"/>
              </a:lnSpc>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4755" name="矩形 6"/>
          <p:cNvSpPr/>
          <p:nvPr/>
        </p:nvSpPr>
        <p:spPr>
          <a:xfrm>
            <a:off x="478110"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271464" y="836712"/>
            <a:ext cx="10657184" cy="5472112"/>
          </a:xfrm>
          <a:noFill/>
        </p:spPr>
        <p:txBody>
          <a:bodyPr>
            <a:prstTxWarp prst="textNoShape">
              <a:avLst/>
            </a:prstTxWarp>
            <a:noAutofit/>
          </a:bodyPr>
          <a:lstStyle/>
          <a:p>
            <a:pPr marL="0" indent="0" eaLnBrk="1" hangingPunct="1">
              <a:spcBef>
                <a:spcPct val="0"/>
              </a:spcBef>
              <a:buNone/>
            </a:pPr>
            <a:r>
              <a:rPr lang="en-US" altLang="zh-CN" dirty="0">
                <a:effectLst/>
                <a:latin typeface="Times New Roman" panose="02020603050405020304" pitchFamily="18" charset="0"/>
              </a:rPr>
              <a:t>template&lt;class T ,class E&gt;</a:t>
            </a:r>
          </a:p>
          <a:p>
            <a:pPr marL="0" indent="0" eaLnBrk="1" hangingPunct="1">
              <a:spcBef>
                <a:spcPct val="0"/>
              </a:spcBef>
              <a:buNone/>
            </a:pPr>
            <a:r>
              <a:rPr lang="en-US" altLang="zh-CN" dirty="0" err="1">
                <a:effectLst/>
                <a:latin typeface="Times New Roman" panose="02020603050405020304" pitchFamily="18" charset="0"/>
              </a:rPr>
              <a:t>ostream&amp;operator</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ostream&amp;out,Graghmtx</a:t>
            </a:r>
            <a:r>
              <a:rPr lang="en-US" altLang="zh-CN" dirty="0">
                <a:effectLst/>
                <a:latin typeface="Times New Roman" panose="02020603050405020304" pitchFamily="18" charset="0"/>
              </a:rPr>
              <a:t>&lt;T,E&gt;&amp;G)</a:t>
            </a:r>
          </a:p>
          <a:p>
            <a:pPr marL="0" indent="0" eaLnBrk="1" hangingPunct="1">
              <a:spcBef>
                <a:spcPct val="0"/>
              </a:spcBef>
              <a:buNone/>
            </a:pPr>
            <a:r>
              <a:rPr lang="en-US" altLang="zh-CN" dirty="0" smtClean="0">
                <a:effectLst/>
                <a:latin typeface="Times New Roman" panose="02020603050405020304" pitchFamily="18" charset="0"/>
              </a:rPr>
              <a: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i,j,n,m</a:t>
            </a:r>
            <a:r>
              <a:rPr lang="en-US" altLang="zh-CN" dirty="0">
                <a:effectLst/>
                <a:latin typeface="Times New Roman" panose="02020603050405020304" pitchFamily="18" charset="0"/>
              </a:rPr>
              <a:t>;   T e1,e2;   E w;</a:t>
            </a:r>
          </a:p>
          <a:p>
            <a:pPr marL="0" indent="0" eaLnBrk="1" hangingPunct="1">
              <a:spcBef>
                <a:spcPct val="0"/>
              </a:spcBef>
              <a:buNone/>
            </a:pPr>
            <a:r>
              <a:rPr lang="en-US" altLang="zh-CN" dirty="0">
                <a:effectLst/>
                <a:latin typeface="Times New Roman" panose="02020603050405020304" pitchFamily="18" charset="0"/>
              </a:rPr>
              <a:t>	n=</a:t>
            </a:r>
            <a:r>
              <a:rPr lang="en-US" altLang="zh-CN" dirty="0" err="1">
                <a:effectLst/>
                <a:latin typeface="Times New Roman" panose="02020603050405020304" pitchFamily="18" charset="0"/>
              </a:rPr>
              <a:t>G.NumberOfVertices</a:t>
            </a:r>
            <a:r>
              <a:rPr lang="en-US" altLang="zh-CN" dirty="0">
                <a:effectLst/>
                <a:latin typeface="Times New Roman" panose="02020603050405020304" pitchFamily="18" charset="0"/>
              </a:rPr>
              <a:t>();m=</a:t>
            </a:r>
            <a:r>
              <a:rPr lang="en-US" altLang="zh-CN" dirty="0" err="1">
                <a:effectLst/>
                <a:latin typeface="Times New Roman" panose="02020603050405020304" pitchFamily="18" charset="0"/>
              </a:rPr>
              <a:t>G.NumberOfEdges</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&lt;&lt;n&lt;&lt;","&lt;&lt;m&lt;&lt;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for(j=i+1;j&lt;</a:t>
            </a:r>
            <a:r>
              <a:rPr lang="en-US" altLang="zh-CN" dirty="0" err="1">
                <a:effectLst/>
                <a:latin typeface="Times New Roman" panose="02020603050405020304" pitchFamily="18" charset="0"/>
              </a:rPr>
              <a:t>n;j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w=</a:t>
            </a:r>
            <a:r>
              <a:rPr lang="en-US" altLang="zh-CN" dirty="0" err="1">
                <a:effectLst/>
                <a:latin typeface="Times New Roman" panose="02020603050405020304" pitchFamily="18" charset="0"/>
              </a:rPr>
              <a:t>G.getWeight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smtClean="0">
                <a:effectLst/>
                <a:latin typeface="Times New Roman" panose="02020603050405020304" pitchFamily="18" charset="0"/>
              </a:rPr>
              <a:t>  if(w&gt;0</a:t>
            </a:r>
            <a:r>
              <a:rPr lang="en-US" altLang="zh-CN" dirty="0">
                <a:effectLst/>
                <a:latin typeface="Times New Roman" panose="02020603050405020304" pitchFamily="18" charset="0"/>
              </a:rPr>
              <a:t>&amp;&amp;w&lt;</a:t>
            </a:r>
            <a:r>
              <a:rPr lang="en-US" altLang="zh-CN" dirty="0" err="1">
                <a:effectLst/>
                <a:latin typeface="Times New Roman" panose="02020603050405020304" pitchFamily="18" charset="0"/>
              </a:rPr>
              <a:t>maxWeight</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e1=</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 e2=</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(j);</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&lt;&lt;"("&lt;&lt;e1&lt;&lt;","&lt;&lt;e2&lt;&lt;"</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"&lt;&lt;w&lt;&lt;")"&lt;&lt;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p>
          <a:p>
            <a:pPr marL="0" indent="0" eaLnBrk="1" hangingPunct="1">
              <a:spcBef>
                <a:spcPct val="0"/>
              </a:spcBef>
              <a:buNone/>
            </a:pPr>
            <a:r>
              <a:rPr lang="en-US" altLang="zh-CN" dirty="0">
                <a:effectLst/>
                <a:latin typeface="Times New Roman" panose="02020603050405020304" pitchFamily="18" charset="0"/>
              </a:rPr>
              <a:t>	return out;</a:t>
            </a:r>
          </a:p>
          <a:p>
            <a:pPr marL="0" indent="0" eaLnBrk="1" hangingPunct="1">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6803" name="矩形 6"/>
          <p:cNvSpPr/>
          <p:nvPr/>
        </p:nvSpPr>
        <p:spPr>
          <a:xfrm>
            <a:off x="623392"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081088" y="2486310"/>
            <a:ext cx="10559527" cy="2533650"/>
          </a:xfrm>
        </p:spPr>
        <p:txBody>
          <a:bodyPr>
            <a:noAutofit/>
          </a:bodyPr>
          <a:lstStyle/>
          <a:p>
            <a:pPr marL="0" indent="0"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定义</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a:t>
            </a:r>
            <a:r>
              <a:rPr kumimoji="1" lang="zh-CN" altLang="en-US" sz="2400" b="1" dirty="0">
                <a:solidFill>
                  <a:schemeClr val="hlink"/>
                </a:solidFill>
                <a:latin typeface="Times New Roman" panose="02020603050405020304" pitchFamily="18" charset="0"/>
              </a:rPr>
              <a:t>依附于顶点</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的边</a:t>
            </a:r>
            <a:r>
              <a:rPr kumimoji="1" lang="zh-CN" altLang="en-US" sz="2400" b="1" dirty="0">
                <a:latin typeface="Times New Roman" panose="02020603050405020304" pitchFamily="18" charset="0"/>
              </a:rPr>
              <a:t>。</a:t>
            </a:r>
            <a:endParaRPr kumimoji="1" lang="en-US" altLang="zh-CN" sz="2400" b="1" baseline="-30000" dirty="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个链表中的结点表示从</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i</a:t>
            </a:r>
            <a:r>
              <a:rPr kumimoji="1" lang="en-US" altLang="zh-CN" sz="2400" b="1" i="1" baseline="-30000" dirty="0">
                <a:latin typeface="Times New Roman" panose="02020603050405020304" pitchFamily="18" charset="0"/>
              </a:rPr>
              <a:t> </a:t>
            </a:r>
            <a:r>
              <a:rPr kumimoji="1" lang="zh-CN" altLang="en-US" sz="2400" b="1" dirty="0">
                <a:latin typeface="Times New Roman" panose="02020603050405020304" pitchFamily="18" charset="0"/>
              </a:rPr>
              <a:t>发出的所有</a:t>
            </a:r>
            <a:r>
              <a:rPr kumimoji="1" lang="zh-CN" altLang="en-US" sz="2400" b="1" dirty="0" smtClean="0">
                <a:latin typeface="Times New Roman" panose="02020603050405020304" pitchFamily="18" charset="0"/>
              </a:rPr>
              <a:t>的弧</a:t>
            </a:r>
            <a:r>
              <a:rPr kumimoji="1" lang="en-US" altLang="zh-CN" sz="2400" b="1" dirty="0">
                <a:latin typeface="Times New Roman" panose="02020603050405020304" pitchFamily="18" charset="0"/>
              </a:rPr>
              <a:t>(</a:t>
            </a:r>
            <a:r>
              <a:rPr kumimoji="1" lang="zh-CN" altLang="en-US" sz="2400" b="1" dirty="0">
                <a:solidFill>
                  <a:schemeClr val="hlink"/>
                </a:solidFill>
                <a:latin typeface="Times New Roman" panose="02020603050405020304" pitchFamily="18" charset="0"/>
              </a:rPr>
              <a:t>以</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为尾的弧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a:t>
            </a:r>
            <a:r>
              <a:rPr kumimoji="1" lang="zh-CN" altLang="en-US" sz="2400" b="1" dirty="0">
                <a:solidFill>
                  <a:srgbClr val="FF0000"/>
                </a:solidFill>
                <a:latin typeface="Times New Roman" panose="02020603050405020304" pitchFamily="18" charset="0"/>
              </a:rPr>
              <a:t>结点：</a:t>
            </a:r>
            <a:r>
              <a:rPr kumimoji="1" lang="zh-CN" altLang="en-US" dirty="0">
                <a:solidFill>
                  <a:srgbClr val="FF0000"/>
                </a:solidFill>
                <a:latin typeface="Times New Roman" panose="02020603050405020304" pitchFamily="18" charset="0"/>
              </a:rPr>
              <a:t>  </a:t>
            </a:r>
          </a:p>
        </p:txBody>
      </p:sp>
      <p:sp>
        <p:nvSpPr>
          <p:cNvPr id="78851" name="Rectangle 5"/>
          <p:cNvSpPr/>
          <p:nvPr/>
        </p:nvSpPr>
        <p:spPr>
          <a:xfrm>
            <a:off x="4040311" y="4770364"/>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59453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73931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6188199" y="4820964"/>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7850312" y="4760838"/>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4349874" y="4760838"/>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4040312" y="4236963"/>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7812211" y="4236963"/>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5986586" y="4221088"/>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ea typeface="宋体" panose="02010600030101010101" pitchFamily="2" charset="-122"/>
              </a:rPr>
              <a:t>权值域</a:t>
            </a:r>
          </a:p>
        </p:txBody>
      </p:sp>
      <p:sp>
        <p:nvSpPr>
          <p:cNvPr id="78860" name="Rectangle 3"/>
          <p:cNvSpPr/>
          <p:nvPr/>
        </p:nvSpPr>
        <p:spPr>
          <a:xfrm>
            <a:off x="2386136" y="5622379"/>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4100637" y="5427116"/>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1428380" y="908307"/>
            <a:ext cx="9678140" cy="1384995"/>
          </a:xfrm>
          <a:prstGeom prst="rect">
            <a:avLst/>
          </a:prstGeom>
        </p:spPr>
        <p:txBody>
          <a:bodyPr wrap="square">
            <a:spAutoFit/>
          </a:bodyPr>
          <a:lstStyle/>
          <a:p>
            <a:r>
              <a:rPr lang="zh-CN" altLang="en-US" sz="2800" b="1" dirty="0">
                <a:solidFill>
                  <a:srgbClr val="080808"/>
                </a:solidFill>
                <a:latin typeface="+mn-ea"/>
                <a:ea typeface="+mn-ea"/>
              </a:rPr>
              <a:t>当图的边数少于顶点个数且顶点个数值较大时，图的邻接</a:t>
            </a:r>
            <a:r>
              <a:rPr lang="en-US" altLang="zh-CN" sz="2800" b="1" dirty="0" err="1">
                <a:solidFill>
                  <a:srgbClr val="080808"/>
                </a:solidFill>
                <a:latin typeface="+mn-ea"/>
                <a:ea typeface="+mn-ea"/>
              </a:rPr>
              <a:t>n×n</a:t>
            </a:r>
            <a:r>
              <a:rPr lang="zh-CN" altLang="en-US" sz="2800" b="1" dirty="0">
                <a:solidFill>
                  <a:srgbClr val="080808"/>
                </a:solidFill>
                <a:latin typeface="+mn-ea"/>
                <a:ea typeface="+mn-ea"/>
              </a:rPr>
              <a:t>矩阵的存储问题就变成了</a:t>
            </a:r>
            <a:r>
              <a:rPr lang="zh-CN" altLang="en-US" sz="2800" b="1" dirty="0">
                <a:solidFill>
                  <a:srgbClr val="0000FF"/>
                </a:solidFill>
                <a:latin typeface="+mn-ea"/>
                <a:ea typeface="+mn-ea"/>
              </a:rPr>
              <a:t>稀疏矩阵</a:t>
            </a:r>
            <a:r>
              <a:rPr lang="zh-CN" altLang="en-US" sz="2800" b="1" dirty="0">
                <a:solidFill>
                  <a:srgbClr val="080808"/>
                </a:solidFill>
                <a:latin typeface="+mn-ea"/>
                <a:ea typeface="+mn-ea"/>
              </a:rPr>
              <a:t>的存储问题，此时，</a:t>
            </a:r>
            <a:r>
              <a:rPr lang="zh-CN" altLang="en-US" sz="2800" b="1" dirty="0">
                <a:solidFill>
                  <a:srgbClr val="0000FF"/>
                </a:solidFill>
                <a:latin typeface="+mn-ea"/>
                <a:ea typeface="+mn-ea"/>
              </a:rPr>
              <a:t>邻接表就是一种较邻接矩阵更为有效的存储结构。</a:t>
            </a:r>
            <a:endParaRPr lang="zh-CN" altLang="en-US" sz="2800" b="1" dirty="0">
              <a:latin typeface="+mn-ea"/>
              <a:ea typeface="+mn-ea"/>
            </a:endParaRPr>
          </a:p>
        </p:txBody>
      </p:sp>
      <p:sp>
        <p:nvSpPr>
          <p:cNvPr id="21" name="Rectangle 3"/>
          <p:cNvSpPr txBox="1"/>
          <p:nvPr/>
        </p:nvSpPr>
        <p:spPr>
          <a:xfrm>
            <a:off x="758032" y="21356"/>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zh-CN" altLang="en-US" sz="4000" b="1" dirty="0" smtClean="0">
                <a:solidFill>
                  <a:srgbClr val="0000FF"/>
                </a:solidFill>
                <a:latin typeface="Times New Roman" panose="02020603050405020304" pitchFamily="18" charset="0"/>
              </a:rPr>
              <a:t>邻接</a:t>
            </a:r>
            <a:r>
              <a:rPr kumimoji="1" lang="zh-CN" altLang="en-US" sz="4000" b="1" dirty="0">
                <a:solidFill>
                  <a:srgbClr val="0000FF"/>
                </a:solidFill>
                <a:latin typeface="Times New Roman" panose="02020603050405020304" pitchFamily="18" charset="0"/>
              </a:rPr>
              <a:t>表</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list)</a:t>
            </a:r>
            <a:endParaRPr kumimoji="1" lang="zh-CN" altLang="en-US" sz="4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4822825" y="3976689"/>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1159468" y="756768"/>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2398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5965826"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298"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3043"/>
              <a:ext cx="2000546" cy="1723741"/>
              <a:chOff x="0" y="-4931"/>
              <a:chExt cx="2000546" cy="1723741"/>
            </a:xfrm>
          </p:grpSpPr>
          <p:grpSp>
            <p:nvGrpSpPr>
              <p:cNvPr id="59" name="组合 60"/>
              <p:cNvGrpSpPr>
                <a:grpSpLocks/>
              </p:cNvGrpSpPr>
              <p:nvPr/>
            </p:nvGrpSpPr>
            <p:grpSpPr bwMode="auto">
              <a:xfrm>
                <a:off x="403021" y="-4931"/>
                <a:ext cx="1597525" cy="338585"/>
                <a:chOff x="-303" y="-4931"/>
                <a:chExt cx="1597525" cy="338585"/>
              </a:xfrm>
            </p:grpSpPr>
            <p:sp>
              <p:nvSpPr>
                <p:cNvPr id="64"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959098" y="1096353"/>
            <a:ext cx="7772400" cy="685800"/>
          </a:xfrm>
        </p:spPr>
        <p:txBody>
          <a:bodyPr/>
          <a:lstStyle/>
          <a:p>
            <a:pPr eaLnBrk="1" hangingPunct="1">
              <a:buFont typeface="Wingdings" panose="05000000000000000000" pitchFamily="2" charset="2"/>
              <a:buNone/>
              <a:defRPr/>
            </a:pPr>
            <a:r>
              <a:rPr kumimoji="1" lang="zh-CN" altLang="en-US" b="1" dirty="0" smtClean="0"/>
              <a:t>例：</a:t>
            </a:r>
          </a:p>
        </p:txBody>
      </p:sp>
      <p:grpSp>
        <p:nvGrpSpPr>
          <p:cNvPr id="72707" name="Group 138"/>
          <p:cNvGrpSpPr>
            <a:grpSpLocks/>
          </p:cNvGrpSpPr>
          <p:nvPr/>
        </p:nvGrpSpPr>
        <p:grpSpPr bwMode="auto">
          <a:xfrm>
            <a:off x="2286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4616450" y="782684"/>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432048" y="966691"/>
            <a:ext cx="11496600" cy="5584825"/>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若无向图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dirty="0">
                <a:latin typeface="Times New Roman" panose="02020603050405020304" pitchFamily="18" charset="0"/>
              </a:rPr>
              <a:t>2</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个边结点；若有向图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a:t>
            </a:r>
            <a:r>
              <a:rPr kumimoji="1" lang="zh-CN" altLang="en-US" sz="2400" b="1" dirty="0">
                <a:solidFill>
                  <a:schemeClr val="folHlink"/>
                </a:solidFill>
                <a:latin typeface="Times New Roman" panose="02020603050405020304" pitchFamily="18" charset="0"/>
              </a:rPr>
              <a:t>空间代价</a:t>
            </a:r>
            <a:r>
              <a:rPr kumimoji="1" lang="en-US" altLang="zh-CN" sz="2400" b="1" dirty="0">
                <a:solidFill>
                  <a:schemeClr val="folHlink"/>
                </a:solidFill>
                <a:latin typeface="Times New Roman" panose="02020603050405020304" pitchFamily="18" charset="0"/>
              </a:rPr>
              <a:t>O(</a:t>
            </a:r>
            <a:r>
              <a:rPr kumimoji="1" lang="en-US" altLang="zh-CN" sz="2400" b="1" dirty="0" err="1">
                <a:solidFill>
                  <a:schemeClr val="folHlink"/>
                </a:solidFill>
                <a:latin typeface="Times New Roman" panose="02020603050405020304" pitchFamily="18" charset="0"/>
              </a:rPr>
              <a:t>n+e</a:t>
            </a:r>
            <a:r>
              <a:rPr kumimoji="1" lang="en-US" altLang="zh-CN" sz="2400" b="1" dirty="0">
                <a:solidFill>
                  <a:schemeClr val="folHlink"/>
                </a:solidFill>
                <a:latin typeface="Times New Roman" panose="02020603050405020304" pitchFamily="18" charset="0"/>
              </a:rPr>
              <a:t>)</a:t>
            </a:r>
            <a:r>
              <a:rPr kumimoji="1" lang="zh-CN" altLang="en-US" sz="2400" b="1" dirty="0">
                <a:solidFill>
                  <a:schemeClr val="folHlink"/>
                </a:solidFill>
                <a:latin typeface="Times New Roman" panose="02020603050405020304" pitchFamily="18" charset="0"/>
              </a:rPr>
              <a:t>，故空间利用率高</a:t>
            </a:r>
            <a:r>
              <a:rPr kumimoji="1" lang="zh-CN" altLang="en-US" sz="2400" b="1" dirty="0">
                <a:latin typeface="楷体_GB2312" pitchFamily="49" charset="-122"/>
              </a:rPr>
              <a:t>。</a:t>
            </a:r>
            <a:r>
              <a:rPr kumimoji="1" lang="en-US" altLang="zh-CN" sz="700" b="1" dirty="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TD(v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OD(v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，不能直接求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。为便于求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可另外建立</a:t>
            </a:r>
            <a:r>
              <a:rPr kumimoji="1" lang="zh-CN" altLang="en-US" sz="2400" b="1" dirty="0">
                <a:solidFill>
                  <a:schemeClr val="folHlink"/>
                </a:solidFill>
              </a:rPr>
              <a:t>有向图的逆邻接表</a:t>
            </a:r>
            <a:r>
              <a:rPr kumimoji="1" lang="zh-CN" altLang="en-US" sz="2400" b="1" dirty="0"/>
              <a:t>。</a:t>
            </a:r>
            <a:endParaRPr kumimoji="1" lang="en-US" altLang="zh-CN" sz="2400" b="1" dirty="0"/>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endParaRPr lang="en-US" altLang="zh-CN" sz="2400" b="1" noProof="1">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chemeClr val="folHlink"/>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6879579" y="4077072"/>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911424" y="116632"/>
            <a:ext cx="3272050"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邻接表的特征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767408" y="-13997"/>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a:solidFill>
                  <a:srgbClr val="0000FF"/>
                </a:solidFill>
                <a:effectLst>
                  <a:outerShdw blurRad="38100" dist="38100" dir="2700000" algn="tl">
                    <a:srgbClr val="C0C0C0"/>
                  </a:outerShdw>
                </a:effectLst>
              </a:rPr>
              <a:t> </a:t>
            </a:r>
          </a:p>
        </p:txBody>
      </p:sp>
      <p:sp>
        <p:nvSpPr>
          <p:cNvPr id="86019" name="Rectangle 4"/>
          <p:cNvSpPr txBox="1"/>
          <p:nvPr/>
        </p:nvSpPr>
        <p:spPr>
          <a:xfrm>
            <a:off x="1991544" y="1196752"/>
            <a:ext cx="8856984"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i="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983432"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7043" name="Rectangle 4"/>
          <p:cNvSpPr txBox="1"/>
          <p:nvPr/>
        </p:nvSpPr>
        <p:spPr>
          <a:xfrm>
            <a:off x="1919536" y="968502"/>
            <a:ext cx="9649072"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1055440"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8067" name="Rectangle 4"/>
          <p:cNvSpPr txBox="1"/>
          <p:nvPr/>
        </p:nvSpPr>
        <p:spPr>
          <a:xfrm>
            <a:off x="1775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351584" y="980728"/>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Graphlnk</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numVertices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numEdges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创建顶点表数组</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new </a:t>
            </a:r>
            <a:r>
              <a:rPr lang="en-US" altLang="zh-CN" sz="2400" dirty="0">
                <a:latin typeface="Times New Roman" panose="02020603050405020304" pitchFamily="18" charset="0"/>
                <a:ea typeface="隶书" panose="02010509060101010101" pitchFamily="49" charset="-122"/>
              </a:rPr>
              <a:t>Vertex</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zh-CN" altLang="en-US" sz="2400" b="1" dirty="0">
                <a:latin typeface="Times New Roman" panose="02020603050405020304" pitchFamily="18" charset="0"/>
                <a:ea typeface="隶书" panose="02010509060101010101" pitchFamily="49" charset="-122"/>
              </a:rPr>
              <a:t>存储分配错！</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exit(1)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 </a:t>
            </a:r>
            <a:r>
              <a:rPr lang="en-US" altLang="zh-CN" sz="2400" dirty="0" err="1">
                <a:latin typeface="Times New Roman" panose="02020603050405020304" pitchFamily="18" charset="0"/>
                <a:ea typeface="隶书" panose="02010509060101010101" pitchFamily="49" charset="-122"/>
              </a:rPr>
              <a:t>maxVertices</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adj</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983432" y="20689"/>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
        <p:nvSpPr>
          <p:cNvPr id="12" name="标题 1"/>
          <p:cNvSpPr txBox="1">
            <a:spLocks/>
          </p:cNvSpPr>
          <p:nvPr/>
        </p:nvSpPr>
        <p:spPr bwMode="auto">
          <a:xfrm>
            <a:off x="911424" y="-23327"/>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28894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1991544" y="1052736"/>
            <a:ext cx="9577064" cy="5688012"/>
          </a:xfrm>
        </p:spPr>
        <p:txBody>
          <a:bodyPr>
            <a:prstTxWarp prst="textNoShape">
              <a:avLst/>
            </a:prstTxWarp>
            <a:noAutofit/>
          </a:bodyPr>
          <a:lstStyle/>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Graphlnk</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r>
              <a:rPr lang="zh-CN" altLang="en-US" b="1" dirty="0">
                <a:latin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rPr>
              <a:t>Graphlnk</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 </a:t>
            </a:r>
            <a:r>
              <a:rPr lang="en-US" altLang="zh-CN" dirty="0" err="1">
                <a:latin typeface="Times New Roman" panose="02020603050405020304" pitchFamily="18" charset="0"/>
                <a:ea typeface="隶书" panose="02010509060101010101" pitchFamily="49" charset="-122"/>
              </a:rPr>
              <a:t>numVertices</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Edge</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while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NULL)</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a:t>
            </a:r>
            <a:r>
              <a:rPr lang="en-US" altLang="zh-CN" dirty="0">
                <a:latin typeface="楷体_GB2312" pitchFamily="1" charset="-122"/>
              </a:rPr>
              <a:t>-&gt;</a:t>
            </a:r>
            <a:r>
              <a:rPr lang="en-US" altLang="zh-CN" dirty="0">
                <a:latin typeface="Times New Roman" panose="02020603050405020304" pitchFamily="18" charset="0"/>
                <a:ea typeface="隶书" panose="02010509060101010101" pitchFamily="49" charset="-122"/>
              </a:rPr>
              <a:t>link</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dirty="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1055440" y="11358"/>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【图的析构函数】</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199456" y="244375"/>
            <a:ext cx="10153128" cy="5776913"/>
          </a:xfrm>
        </p:spPr>
        <p:txBody>
          <a:bodyPr>
            <a:prstTxWarp prst="textNoShape">
              <a:avLst/>
            </a:prstTxWarp>
            <a:noAutofit/>
          </a:bodyPr>
          <a:lstStyle/>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取顶点的数据域值</a:t>
            </a:r>
            <a:r>
              <a:rPr lang="en-US" altLang="zh-CN" b="1" dirty="0">
                <a:solidFill>
                  <a:srgbClr val="0000FF"/>
                </a:solidFill>
              </a:rPr>
              <a:t>】</a:t>
            </a:r>
          </a:p>
          <a:p>
            <a:pPr eaLnBrk="1" hangingPunct="1">
              <a:lnSpc>
                <a:spcPts val="2500"/>
              </a:lnSpc>
              <a:buNone/>
              <a:defRPr/>
            </a:pPr>
            <a:r>
              <a:rPr lang="en-US" altLang="zh-CN" sz="1800" b="1" dirty="0">
                <a:latin typeface="Times New Roman" panose="02020603050405020304" pitchFamily="18" charset="0"/>
                <a:cs typeface="Times New Roman" panose="02020603050405020304" pitchFamily="18" charset="0"/>
              </a:rPr>
              <a:t>	template &lt;class T, class E&gt;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T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getValue</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      </a:t>
            </a:r>
            <a:r>
              <a:rPr lang="en-US" altLang="zh-CN" sz="1800" b="1" dirty="0" smtClean="0">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return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&gt;= 0 &amp;&amp;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&lt; </a:t>
            </a:r>
            <a:r>
              <a:rPr lang="en-US" altLang="zh-CN" sz="1800" b="1" dirty="0" err="1">
                <a:latin typeface="Times New Roman" panose="02020603050405020304" pitchFamily="18" charset="0"/>
                <a:cs typeface="Times New Roman" panose="02020603050405020304" pitchFamily="18" charset="0"/>
              </a:rPr>
              <a:t>NumVertices</a:t>
            </a:r>
            <a:r>
              <a:rPr lang="en-US" altLang="zh-CN" sz="1800" b="1" dirty="0">
                <a:latin typeface="Times New Roman" panose="02020603050405020304" pitchFamily="18" charset="0"/>
                <a:cs typeface="Times New Roman" panose="02020603050405020304" pitchFamily="18" charset="0"/>
              </a:rPr>
              <a:t>) ? </a:t>
            </a:r>
            <a:r>
              <a:rPr lang="en-US" altLang="zh-CN" sz="1800" b="1" dirty="0" err="1" smtClean="0">
                <a:latin typeface="Times New Roman" panose="02020603050405020304" pitchFamily="18" charset="0"/>
                <a:cs typeface="Times New Roman" panose="02020603050405020304" pitchFamily="18" charset="0"/>
              </a:rPr>
              <a:t>NodeTable</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].data : 0;</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a:t>
            </a:r>
            <a:r>
              <a:rPr lang="zh-CN" altLang="en-US" sz="1800" b="1" dirty="0" smtClean="0">
                <a:latin typeface="Times New Roman" panose="02020603050405020304" pitchFamily="18" charset="0"/>
                <a:cs typeface="Times New Roman" panose="02020603050405020304" pitchFamily="18" charset="0"/>
              </a:rPr>
              <a:t>度</a:t>
            </a:r>
            <a:endParaRPr lang="en-US" altLang="zh-CN" sz="1800" b="1" dirty="0" smtClean="0">
              <a:latin typeface="Times New Roman" panose="02020603050405020304" pitchFamily="18" charset="0"/>
              <a:cs typeface="Times New Roman" panose="02020603050405020304" pitchFamily="18" charset="0"/>
            </a:endParaRPr>
          </a:p>
          <a:p>
            <a:pPr eaLnBrk="1" hangingPunct="1">
              <a:lnSpc>
                <a:spcPts val="1200"/>
              </a:lnSpc>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取边的权值</a:t>
            </a:r>
            <a:r>
              <a:rPr lang="en-US" altLang="zh-CN" b="1" dirty="0">
                <a:solidFill>
                  <a:srgbClr val="0000FF"/>
                </a:solidFill>
              </a:rPr>
              <a: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template &lt;class T, class E&gt;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getWeight</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v1,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if (v1 != -1 &amp;&amp; v2 != -1)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Edge&lt;T,E&gt; *p = </a:t>
            </a:r>
            <a:r>
              <a:rPr lang="en-US" altLang="zh-CN" sz="1800" b="1" dirty="0" err="1">
                <a:latin typeface="Times New Roman" panose="02020603050405020304" pitchFamily="18" charset="0"/>
                <a:cs typeface="Times New Roman" panose="02020603050405020304" pitchFamily="18" charset="0"/>
              </a:rPr>
              <a:t>NodeTable</a:t>
            </a:r>
            <a:r>
              <a:rPr lang="en-US" altLang="zh-CN" sz="1800" b="1" dirty="0">
                <a:latin typeface="Times New Roman" panose="02020603050405020304" pitchFamily="18" charset="0"/>
                <a:cs typeface="Times New Roman" panose="02020603050405020304" pitchFamily="18" charset="0"/>
              </a:rPr>
              <a:t>[v1].</a:t>
            </a:r>
            <a:r>
              <a:rPr lang="en-US" altLang="zh-CN" sz="1800" b="1" dirty="0" err="1">
                <a:latin typeface="Times New Roman" panose="02020603050405020304" pitchFamily="18" charset="0"/>
                <a:cs typeface="Times New Roman" panose="02020603050405020304" pitchFamily="18" charset="0"/>
              </a:rPr>
              <a:t>adj</a:t>
            </a: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V1</a:t>
            </a:r>
            <a:r>
              <a:rPr lang="zh-CN" altLang="en-US" sz="18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while (p != NULL &amp;&amp; p-&gt;</a:t>
            </a:r>
            <a:r>
              <a:rPr lang="en-US" altLang="zh-CN" sz="1800" b="1" dirty="0" err="1">
                <a:latin typeface="Times New Roman" panose="02020603050405020304" pitchFamily="18" charset="0"/>
                <a:cs typeface="Times New Roman" panose="02020603050405020304" pitchFamily="18" charset="0"/>
              </a:rPr>
              <a:t>dest</a:t>
            </a:r>
            <a:r>
              <a:rPr lang="en-US" altLang="zh-CN" sz="1800" b="1" dirty="0">
                <a:latin typeface="Times New Roman" panose="02020603050405020304" pitchFamily="18" charset="0"/>
                <a:cs typeface="Times New Roman" panose="02020603050405020304" pitchFamily="18" charset="0"/>
              </a:rPr>
              <a:t> != v2) </a:t>
            </a:r>
            <a:r>
              <a:rPr lang="en-US" altLang="zh-CN" sz="1800" b="1" dirty="0" smtClean="0">
                <a:latin typeface="Times New Roman" panose="02020603050405020304" pitchFamily="18" charset="0"/>
                <a:cs typeface="Times New Roman" panose="02020603050405020304" pitchFamily="18" charset="0"/>
              </a:rPr>
              <a:t>  p </a:t>
            </a:r>
            <a:r>
              <a:rPr lang="en-US" altLang="zh-CN" sz="1800" b="1" dirty="0">
                <a:latin typeface="Times New Roman" panose="02020603050405020304" pitchFamily="18" charset="0"/>
                <a:cs typeface="Times New Roman" panose="02020603050405020304" pitchFamily="18" charset="0"/>
              </a:rPr>
              <a:t>= p-&gt;link;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寻找邻接顶点</a:t>
            </a:r>
            <a:r>
              <a:rPr lang="en-US" altLang="zh-CN" sz="1800" dirty="0">
                <a:solidFill>
                  <a:schemeClr val="tx2"/>
                </a:solidFill>
                <a:latin typeface="Times New Roman" panose="02020603050405020304" pitchFamily="18" charset="0"/>
                <a:ea typeface="隶书" panose="02010509060101010101" pitchFamily="49" charset="-122"/>
              </a:rPr>
              <a:t>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if (p != NULL) return p-&gt;cost;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找到此边</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返回权值</a:t>
            </a:r>
          </a:p>
          <a:p>
            <a:pPr eaLnBrk="1" hangingPunct="1">
              <a:lnSpc>
                <a:spcPts val="2200"/>
              </a:lnSpc>
              <a:buNone/>
              <a:defRPr/>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return 0;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边</a:t>
            </a:r>
            <a:r>
              <a:rPr lang="en-US" altLang="zh-CN" sz="1800" dirty="0">
                <a:solidFill>
                  <a:schemeClr val="tx2"/>
                </a:solidFill>
                <a:latin typeface="Times New Roman" panose="02020603050405020304" pitchFamily="18" charset="0"/>
                <a:ea typeface="隶书" panose="02010509060101010101" pitchFamily="49" charset="-122"/>
              </a:rPr>
              <a:t>(v1,v2)</a:t>
            </a:r>
            <a:r>
              <a:rPr lang="zh-CN" altLang="en-US" sz="1800" dirty="0">
                <a:solidFill>
                  <a:schemeClr val="tx2"/>
                </a:solidFill>
                <a:latin typeface="Times New Roman" panose="02020603050405020304" pitchFamily="18" charset="0"/>
                <a:ea typeface="隶书" panose="02010509060101010101" pitchFamily="49" charset="-122"/>
              </a:rPr>
              <a:t>不存在</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1631504" y="1052736"/>
            <a:ext cx="9865096" cy="5472112"/>
          </a:xfrm>
        </p:spPr>
        <p:txBody>
          <a:bodyPr>
            <a:prstTxWarp prst="textNoShape">
              <a:avLst/>
            </a:prstTxWarp>
            <a:normAutofit/>
          </a:bodyPr>
          <a:lstStyle/>
          <a:p>
            <a:pPr marL="0" indent="0" eaLnBrk="1" hangingPunct="1">
              <a:buNone/>
              <a:defRPr/>
            </a:pPr>
            <a:r>
              <a:rPr lang="en-US" altLang="zh-CN" sz="2400" dirty="0">
                <a:effectLst/>
                <a:latin typeface="Times New Roman" panose="02020603050405020304" pitchFamily="18" charset="0"/>
              </a:rPr>
              <a:t>template &lt;class T, class E&gt;</a:t>
            </a:r>
          </a:p>
          <a:p>
            <a:pPr marL="0" indent="0" eaLnBrk="1" hangingPunct="1">
              <a:buNone/>
              <a:defRPr/>
            </a:pPr>
            <a:r>
              <a:rPr lang="en-US" altLang="zh-CN" sz="2400" dirty="0" err="1">
                <a:effectLst/>
                <a:latin typeface="Times New Roman" panose="02020603050405020304" pitchFamily="18" charset="0"/>
              </a:rPr>
              <a:t>bool</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Graphlnk</a:t>
            </a:r>
            <a:r>
              <a:rPr lang="en-US" altLang="zh-CN" sz="2400" dirty="0">
                <a:effectLst/>
                <a:latin typeface="Times New Roman" panose="02020603050405020304" pitchFamily="18" charset="0"/>
              </a:rPr>
              <a:t>&lt;T,E&gt;::</a:t>
            </a:r>
            <a:r>
              <a:rPr lang="en-US" altLang="zh-CN" sz="2400" b="1" dirty="0" err="1">
                <a:effectLst/>
                <a:latin typeface="Times New Roman" panose="02020603050405020304" pitchFamily="18" charset="0"/>
              </a:rPr>
              <a:t>insertVertex</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const</a:t>
            </a:r>
            <a:r>
              <a:rPr lang="en-US" altLang="zh-CN" sz="2400" dirty="0">
                <a:effectLst/>
                <a:latin typeface="Times New Roman" panose="02020603050405020304" pitchFamily="18" charset="0"/>
              </a:rPr>
              <a:t> T&amp; vertex){</a:t>
            </a:r>
          </a:p>
          <a:p>
            <a:pPr marL="0" indent="0" eaLnBrk="1" hangingPunct="1">
              <a:buNone/>
              <a:defRPr/>
            </a:pPr>
            <a:r>
              <a:rPr lang="en-US" altLang="zh-CN" sz="2000" dirty="0" smtClean="0">
                <a:solidFill>
                  <a:schemeClr val="bg1">
                    <a:lumMod val="50000"/>
                  </a:schemeClr>
                </a:solidFill>
                <a:effectLst/>
                <a:latin typeface="Times New Roman" panose="02020603050405020304" pitchFamily="18" charset="0"/>
              </a:rPr>
              <a:t>//</a:t>
            </a:r>
            <a:r>
              <a:rPr lang="zh-CN" altLang="en-US" sz="2000" dirty="0">
                <a:solidFill>
                  <a:schemeClr val="bg1">
                    <a:lumMod val="50000"/>
                  </a:schemeClr>
                </a:solidFill>
                <a:effectLst/>
                <a:latin typeface="Times New Roman" panose="02020603050405020304" pitchFamily="18" charset="0"/>
              </a:rPr>
              <a:t>在图的顶点表中插入一个新顶点</a:t>
            </a:r>
            <a:r>
              <a:rPr lang="en-US" altLang="zh-CN" sz="2000" dirty="0">
                <a:solidFill>
                  <a:schemeClr val="bg1">
                    <a:lumMod val="50000"/>
                  </a:schemeClr>
                </a:solidFill>
                <a:effectLst/>
                <a:latin typeface="Times New Roman" panose="02020603050405020304" pitchFamily="18" charset="0"/>
              </a:rPr>
              <a:t>vertex</a:t>
            </a:r>
            <a:r>
              <a:rPr lang="zh-CN" altLang="en-US" sz="2000" dirty="0">
                <a:solidFill>
                  <a:schemeClr val="bg1">
                    <a:lumMod val="50000"/>
                  </a:schemeClr>
                </a:solidFill>
                <a:effectLst/>
                <a:latin typeface="Times New Roman" panose="02020603050405020304" pitchFamily="18" charset="0"/>
              </a:rPr>
              <a:t>。若插入成功，函数返回</a:t>
            </a:r>
            <a:r>
              <a:rPr lang="en-US" altLang="zh-CN" sz="2000" dirty="0">
                <a:solidFill>
                  <a:schemeClr val="bg1">
                    <a:lumMod val="50000"/>
                  </a:schemeClr>
                </a:solidFill>
                <a:effectLst/>
                <a:latin typeface="Times New Roman" panose="02020603050405020304" pitchFamily="18" charset="0"/>
              </a:rPr>
              <a:t>true, </a:t>
            </a:r>
            <a:r>
              <a:rPr lang="zh-CN" altLang="en-US" sz="2000" dirty="0">
                <a:solidFill>
                  <a:schemeClr val="bg1">
                    <a:lumMod val="50000"/>
                  </a:schemeClr>
                </a:solidFill>
                <a:effectLst/>
                <a:latin typeface="Times New Roman" panose="02020603050405020304" pitchFamily="18" charset="0"/>
              </a:rPr>
              <a:t>否则返回</a:t>
            </a:r>
            <a:r>
              <a:rPr lang="en-US" altLang="zh-CN" sz="2000" dirty="0" smtClean="0">
                <a:solidFill>
                  <a:schemeClr val="bg1">
                    <a:lumMod val="50000"/>
                  </a:schemeClr>
                </a:solidFill>
                <a:effectLst/>
                <a:latin typeface="Times New Roman" panose="02020603050405020304" pitchFamily="18" charset="0"/>
              </a:rPr>
              <a:t>false</a:t>
            </a:r>
            <a:endParaRPr lang="zh-CN" altLang="en-US" sz="2000" dirty="0">
              <a:solidFill>
                <a:schemeClr val="bg1">
                  <a:lumMod val="50000"/>
                </a:schemeClr>
              </a:solidFill>
              <a:effectLst/>
              <a:latin typeface="Times New Roman" panose="02020603050405020304" pitchFamily="18" charset="0"/>
            </a:endParaRPr>
          </a:p>
          <a:p>
            <a:pPr marL="0" indent="0" eaLnBrk="1" hangingPunct="1">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if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 == </a:t>
            </a:r>
            <a:r>
              <a:rPr lang="en-US" altLang="zh-CN" sz="2400" dirty="0" err="1">
                <a:effectLst/>
                <a:latin typeface="Times New Roman" panose="02020603050405020304" pitchFamily="18" charset="0"/>
              </a:rPr>
              <a:t>maxVertices</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	</a:t>
            </a:r>
          </a:p>
          <a:p>
            <a:pPr marL="0" indent="0">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return false; 	</a:t>
            </a:r>
            <a:r>
              <a:rPr lang="en-US" altLang="zh-CN" sz="2400" dirty="0" smtClean="0">
                <a:effectLst/>
                <a:latin typeface="Times New Roman" panose="02020603050405020304" pitchFamily="18" charset="0"/>
              </a:rPr>
              <a:t>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顶点表满</a:t>
            </a:r>
            <a:r>
              <a:rPr lang="en-US" altLang="zh-CN" sz="2000" dirty="0">
                <a:solidFill>
                  <a:schemeClr val="bg1">
                    <a:lumMod val="50000"/>
                  </a:schemeClr>
                </a:solidFill>
                <a:latin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rPr>
              <a:t>不能插入</a:t>
            </a:r>
            <a:endParaRPr lang="en-US" altLang="zh-CN" sz="2000" dirty="0">
              <a:solidFill>
                <a:schemeClr val="bg1">
                  <a:lumMod val="50000"/>
                </a:schemeClr>
              </a:solidFill>
              <a:latin typeface="Times New Roman" panose="02020603050405020304" pitchFamily="18" charset="0"/>
            </a:endParaRPr>
          </a:p>
          <a:p>
            <a:pPr marL="0" indent="0" eaLnBrk="1" hangingPunct="1">
              <a:buNone/>
              <a:defRPr/>
            </a:pPr>
            <a:r>
              <a:rPr lang="en-US" altLang="zh-CN" sz="2400" dirty="0">
                <a:effectLst/>
                <a:latin typeface="Times New Roman" panose="02020603050405020304" pitchFamily="18" charset="0"/>
              </a:rPr>
              <a:t>	}</a:t>
            </a:r>
          </a:p>
          <a:p>
            <a:pPr marL="0" indent="0" eaLnBrk="1" hangingPunct="1">
              <a:buNone/>
              <a:defRPr/>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NodeTable</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].data = vertex;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插入在表的最后</a:t>
            </a:r>
          </a:p>
          <a:p>
            <a:pPr marL="0" indent="0" eaLnBrk="1" hangingPunct="1">
              <a:buNone/>
              <a:defRPr/>
            </a:pPr>
            <a:r>
              <a:rPr lang="zh-CN" altLang="en-US" sz="2400" dirty="0">
                <a:effectLst/>
                <a:latin typeface="Times New Roman" panose="02020603050405020304" pitchFamily="18" charset="0"/>
              </a:rPr>
              <a:t>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a:t>
            </a:r>
          </a:p>
          <a:p>
            <a:pPr marL="0" indent="0" eaLnBrk="1" hangingPunct="1">
              <a:buNone/>
              <a:defRPr/>
            </a:pPr>
            <a:r>
              <a:rPr lang="en-US" altLang="zh-CN" sz="2400" dirty="0">
                <a:effectLst/>
                <a:latin typeface="Times New Roman" panose="02020603050405020304" pitchFamily="18" charset="0"/>
              </a:rPr>
              <a:t>	return true;</a:t>
            </a:r>
          </a:p>
          <a:p>
            <a:pPr marL="0" indent="0" eaLnBrk="1" hangingPunct="1">
              <a:buNone/>
              <a:defRPr/>
            </a:pPr>
            <a:r>
              <a:rPr lang="en-US" altLang="zh-CN" sz="2400" dirty="0">
                <a:effectLst/>
                <a:latin typeface="Times New Roman" panose="02020603050405020304" pitchFamily="18" charset="0"/>
              </a:rPr>
              <a:t>}</a:t>
            </a:r>
            <a:r>
              <a:rPr lang="en-US" altLang="zh-CN" sz="2400" dirty="0">
                <a:effectLst/>
                <a:latin typeface="Times New Roman" panose="02020603050405020304" pitchFamily="18" charset="0"/>
                <a:ea typeface="隶书" panose="02010509060101010101" pitchFamily="49" charset="-122"/>
              </a:rPr>
              <a:t> //</a:t>
            </a:r>
            <a:r>
              <a:rPr lang="zh-CN" altLang="en-US" sz="2400" dirty="0">
                <a:effectLst/>
                <a:latin typeface="Times New Roman" panose="02020603050405020304" pitchFamily="18" charset="0"/>
                <a:ea typeface="隶书" panose="02010509060101010101" pitchFamily="49" charset="-122"/>
              </a:rPr>
              <a:t>算法时间复杂度</a:t>
            </a:r>
          </a:p>
          <a:p>
            <a:pPr marL="0" indent="0" eaLnBrk="1" hangingPunct="1">
              <a:buNone/>
              <a:defRPr/>
            </a:pPr>
            <a:endParaRPr lang="zh-CN" altLang="en-US" sz="2400" dirty="0">
              <a:effectLst/>
              <a:latin typeface="Times New Roman" panose="02020603050405020304" pitchFamily="18" charset="0"/>
              <a:ea typeface="隶书" panose="02010509060101010101" pitchFamily="49" charset="-122"/>
            </a:endParaRPr>
          </a:p>
        </p:txBody>
      </p:sp>
      <p:sp>
        <p:nvSpPr>
          <p:cNvPr id="3" name="Text Box 4"/>
          <p:cNvSpPr txBox="1"/>
          <p:nvPr/>
        </p:nvSpPr>
        <p:spPr>
          <a:xfrm>
            <a:off x="767408" y="188640"/>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847528" y="761752"/>
            <a:ext cx="8532812" cy="6339656"/>
          </a:xfrm>
        </p:spPr>
        <p:txBody>
          <a:bodyPr>
            <a:prstTxWarp prst="textNoShape">
              <a:avLst/>
            </a:prstTxWarp>
            <a:normAutofit fontScale="92500"/>
          </a:bodyPr>
          <a:lstStyle/>
          <a:p>
            <a:pPr marL="0" indent="0" eaLnBrk="1" hangingPunct="1">
              <a:lnSpc>
                <a:spcPts val="2500"/>
              </a:lnSpc>
              <a:spcBef>
                <a:spcPts val="0"/>
              </a:spcBef>
              <a:buNone/>
            </a:pPr>
            <a:r>
              <a:rPr lang="en-US" altLang="zh-CN" sz="1800" dirty="0">
                <a:effectLst/>
                <a:latin typeface="Times New Roman" panose="02020603050405020304" pitchFamily="18" charset="0"/>
              </a:rPr>
              <a:t>template &lt;class T, class E&gt;</a:t>
            </a:r>
          </a:p>
          <a:p>
            <a:pPr marL="0" indent="0" eaLnBrk="1" hangingPunct="1">
              <a:lnSpc>
                <a:spcPts val="2500"/>
              </a:lnSpc>
              <a:spcBef>
                <a:spcPts val="0"/>
              </a:spcBef>
              <a:buNone/>
            </a:pPr>
            <a:r>
              <a:rPr lang="en-US" altLang="zh-CN" sz="1800" dirty="0" err="1">
                <a:effectLst/>
                <a:latin typeface="Times New Roman" panose="02020603050405020304" pitchFamily="18" charset="0"/>
              </a:rPr>
              <a:t>bool</a:t>
            </a: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Graphlnk</a:t>
            </a:r>
            <a:r>
              <a:rPr lang="en-US" altLang="zh-CN" sz="1800" dirty="0">
                <a:effectLst/>
                <a:latin typeface="Times New Roman" panose="02020603050405020304" pitchFamily="18" charset="0"/>
              </a:rPr>
              <a:t>&lt;T,E&gt;::</a:t>
            </a:r>
            <a:r>
              <a:rPr lang="en-US" altLang="zh-CN" sz="1800" b="1" dirty="0" err="1">
                <a:effectLst/>
                <a:latin typeface="Times New Roman" panose="02020603050405020304" pitchFamily="18" charset="0"/>
              </a:rPr>
              <a:t>insertEdge</a:t>
            </a:r>
            <a:r>
              <a:rPr lang="en-US" altLang="zh-CN" sz="1800" dirty="0">
                <a:effectLst/>
                <a:latin typeface="Times New Roman" panose="02020603050405020304" pitchFamily="18" charset="0"/>
              </a:rPr>
              <a:t>(</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v1, </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v2, E weight)</a:t>
            </a:r>
          </a:p>
          <a:p>
            <a:pPr marL="0" indent="0" eaLnBrk="1" hangingPunct="1">
              <a:lnSpc>
                <a:spcPts val="2500"/>
              </a:lnSpc>
              <a:spcBef>
                <a:spcPts val="0"/>
              </a:spcBef>
              <a:buNone/>
            </a:pPr>
            <a:r>
              <a:rPr lang="en-US" altLang="zh-CN" sz="1800" dirty="0">
                <a:effectLst/>
                <a:latin typeface="Times New Roman" panose="02020603050405020304" pitchFamily="18" charset="0"/>
              </a:rPr>
              <a:t>{     if (v1 &gt;= 0 &amp;&amp; v1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 &amp;&amp; v2 &gt;= 0 &amp;&amp; v2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   	Edge&lt;T,E&gt; *q, *p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//v1</a:t>
            </a:r>
            <a:r>
              <a:rPr lang="zh-CN" altLang="en-US" sz="1800" dirty="0">
                <a:effectLst/>
                <a:latin typeface="Times New Roman" panose="02020603050405020304" pitchFamily="18" charset="0"/>
              </a:rPr>
              <a:t>对应的边链表头指针</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	while (p != NULL &amp;&amp;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 = p-&gt;link;   //</a:t>
            </a:r>
            <a:r>
              <a:rPr lang="zh-CN" altLang="en-US" sz="1800" dirty="0">
                <a:effectLst/>
                <a:latin typeface="Times New Roman" panose="02020603050405020304" pitchFamily="18" charset="0"/>
              </a:rPr>
              <a:t>寻找邻接顶点</a:t>
            </a:r>
            <a:r>
              <a:rPr lang="en-US" altLang="zh-CN" sz="1800" dirty="0">
                <a:effectLst/>
                <a:latin typeface="Times New Roman" panose="02020603050405020304" pitchFamily="18" charset="0"/>
              </a:rPr>
              <a:t>v2	</a:t>
            </a:r>
          </a:p>
          <a:p>
            <a:pPr marL="0" indent="0" eaLnBrk="1" hangingPunct="1">
              <a:lnSpc>
                <a:spcPts val="2500"/>
              </a:lnSpc>
              <a:spcBef>
                <a:spcPts val="0"/>
              </a:spcBef>
              <a:buNone/>
            </a:pPr>
            <a:r>
              <a:rPr lang="en-US" altLang="zh-CN" sz="1800" dirty="0">
                <a:effectLst/>
                <a:latin typeface="Times New Roman" panose="02020603050405020304" pitchFamily="18" charset="0"/>
              </a:rPr>
              <a:t>	if (p != NULL) 	return false;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找到此边</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不插入		</a:t>
            </a:r>
          </a:p>
          <a:p>
            <a:pPr marL="0" indent="0" eaLnBrk="1" hangingPunct="1">
              <a:lnSpc>
                <a:spcPts val="2500"/>
              </a:lnSpc>
              <a:spcBef>
                <a:spcPts val="0"/>
              </a:spcBef>
              <a:buNone/>
            </a:pPr>
            <a:r>
              <a:rPr lang="en-US" altLang="zh-CN" sz="1800" dirty="0">
                <a:effectLst/>
                <a:latin typeface="Times New Roman" panose="02020603050405020304" pitchFamily="18" charset="0"/>
              </a:rPr>
              <a:t>	p = new Edge&lt;T,E&gt;;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否则</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创建新结点</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q = new Edge&lt;T,E&gt;;</a:t>
            </a:r>
          </a:p>
          <a:p>
            <a:pPr marL="0" indent="0" eaLnBrk="1" hangingPunct="1">
              <a:lnSpc>
                <a:spcPts val="2500"/>
              </a:lnSpc>
              <a:spcBef>
                <a:spcPts val="0"/>
              </a:spcBef>
              <a:buNone/>
            </a:pPr>
            <a:r>
              <a:rPr lang="en-US" altLang="zh-CN" sz="1800" dirty="0">
                <a:effectLst/>
                <a:latin typeface="Times New Roman" panose="02020603050405020304" pitchFamily="18" charset="0"/>
              </a:rPr>
              <a:t>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p-&gt;link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v1</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p;</a:t>
            </a:r>
          </a:p>
          <a:p>
            <a:pPr marL="0" indent="0" eaLnBrk="1" hangingPunct="1">
              <a:lnSpc>
                <a:spcPts val="2500"/>
              </a:lnSpc>
              <a:spcBef>
                <a:spcPts val="0"/>
              </a:spcBef>
              <a:buNone/>
            </a:pPr>
            <a:r>
              <a:rPr lang="en-US" altLang="zh-CN" sz="1800" dirty="0">
                <a:effectLst/>
                <a:latin typeface="Times New Roman" panose="02020603050405020304" pitchFamily="18" charset="0"/>
              </a:rPr>
              <a:t>	q-&gt;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v1;  q-&gt;cost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q-&gt;link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v2</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q;</a:t>
            </a:r>
          </a:p>
          <a:p>
            <a:pPr marL="0" indent="0" eaLnBrk="1" hangingPunct="1">
              <a:lnSpc>
                <a:spcPts val="2500"/>
              </a:lnSpc>
              <a:spcBef>
                <a:spcPts val="0"/>
              </a:spcBef>
              <a:buNone/>
            </a:pP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numEdges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return true;</a:t>
            </a:r>
          </a:p>
          <a:p>
            <a:pPr marL="0" indent="0" eaLnBrk="1" hangingPunct="1">
              <a:lnSpc>
                <a:spcPts val="2500"/>
              </a:lnSpc>
              <a:spcBef>
                <a:spcPts val="0"/>
              </a:spcBef>
              <a:buNone/>
            </a:pPr>
            <a:r>
              <a:rPr lang="en-US" altLang="zh-CN" sz="1800" dirty="0">
                <a:effectLst/>
                <a:latin typeface="Times New Roman" panose="02020603050405020304" pitchFamily="18" charset="0"/>
              </a:rPr>
              <a:t>       }</a:t>
            </a:r>
          </a:p>
          <a:p>
            <a:pPr marL="0" indent="0" eaLnBrk="1" hangingPunct="1">
              <a:lnSpc>
                <a:spcPts val="2500"/>
              </a:lnSpc>
              <a:spcBef>
                <a:spcPts val="0"/>
              </a:spcBef>
              <a:buNone/>
            </a:pPr>
            <a:r>
              <a:rPr lang="en-US" altLang="zh-CN" sz="1800" dirty="0">
                <a:effectLst/>
                <a:latin typeface="Times New Roman" panose="02020603050405020304" pitchFamily="18" charset="0"/>
              </a:rPr>
              <a:t>      return false;</a:t>
            </a:r>
          </a:p>
          <a:p>
            <a:pPr marL="0" indent="0" eaLnBrk="1" hangingPunct="1">
              <a:lnSpc>
                <a:spcPts val="2500"/>
              </a:lnSpc>
              <a:spcBef>
                <a:spcPts val="0"/>
              </a:spcBef>
              <a:buNone/>
            </a:pPr>
            <a:r>
              <a:rPr lang="en-US" altLang="zh-CN" sz="1800" dirty="0">
                <a:effectLst/>
                <a:latin typeface="Times New Roman" panose="02020603050405020304" pitchFamily="18" charset="0"/>
              </a:rPr>
              <a:t>}</a:t>
            </a:r>
            <a:r>
              <a:rPr lang="en-US" altLang="zh-CN" sz="1800" dirty="0">
                <a:effectLst/>
                <a:latin typeface="Times New Roman" panose="02020603050405020304" pitchFamily="18" charset="0"/>
                <a:ea typeface="隶书" panose="02010509060101010101" pitchFamily="49" charset="-122"/>
              </a:rPr>
              <a:t> </a:t>
            </a:r>
            <a:r>
              <a:rPr lang="en-US" altLang="zh-CN" sz="1800" dirty="0">
                <a:effectLst/>
                <a:latin typeface="Times New Roman" panose="02020603050405020304" pitchFamily="18" charset="0"/>
              </a:rPr>
              <a:t>//</a:t>
            </a:r>
            <a:r>
              <a:rPr lang="zh-CN" altLang="en-US" sz="1800" dirty="0">
                <a:effectLst/>
                <a:latin typeface="Times New Roman" panose="02020603050405020304" pitchFamily="18" charset="0"/>
              </a:rPr>
              <a:t>算法时间复杂度</a:t>
            </a:r>
            <a:endParaRPr lang="en-US" altLang="zh-CN" sz="1800" dirty="0">
              <a:effectLst/>
              <a:latin typeface="Times New Roman" panose="02020603050405020304" pitchFamily="18" charset="0"/>
            </a:endParaRPr>
          </a:p>
          <a:p>
            <a:pPr marL="0" indent="0" eaLnBrk="1" hangingPunct="1">
              <a:lnSpc>
                <a:spcPts val="2500"/>
              </a:lnSpc>
              <a:spcBef>
                <a:spcPts val="0"/>
              </a:spcBef>
              <a:buNone/>
            </a:pPr>
            <a:endParaRPr lang="zh-CN" altLang="en-US" sz="1800" dirty="0">
              <a:effectLst/>
              <a:latin typeface="Times New Roman" panose="02020603050405020304" pitchFamily="18" charset="0"/>
            </a:endParaRPr>
          </a:p>
        </p:txBody>
      </p:sp>
      <p:sp>
        <p:nvSpPr>
          <p:cNvPr id="3"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2063552" y="720080"/>
            <a:ext cx="9001000" cy="6165304"/>
          </a:xfrm>
        </p:spPr>
        <p:txBody>
          <a:bodyPr>
            <a:noAutofit/>
          </a:bodyPr>
          <a:lstStyle/>
          <a:p>
            <a:pPr marL="0" indent="0" eaLnBrk="1" hangingPunct="1">
              <a:lnSpc>
                <a:spcPts val="2500"/>
              </a:lnSpc>
              <a:spcBef>
                <a:spcPts val="0"/>
              </a:spcBef>
              <a:buNone/>
              <a:defRPr/>
            </a:pPr>
            <a:r>
              <a:rPr kumimoji="1" lang="en-US" altLang="zh-CN" sz="1600" dirty="0">
                <a:latin typeface="Times New Roman" panose="02020603050405020304" pitchFamily="18" charset="0"/>
              </a:rPr>
              <a:t>template &lt;</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T, </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E&gt;</a:t>
            </a:r>
          </a:p>
          <a:p>
            <a:pPr marL="0" indent="0" eaLnBrk="1" hangingPunct="1">
              <a:lnSpc>
                <a:spcPts val="2500"/>
              </a:lnSpc>
              <a:spcBef>
                <a:spcPts val="0"/>
              </a:spcBef>
              <a:buNone/>
              <a:defRPr/>
            </a:pPr>
            <a:r>
              <a:rPr kumimoji="1" lang="en-US" altLang="zh-CN" sz="1600" dirty="0">
                <a:latin typeface="Times New Roman" panose="02020603050405020304" pitchFamily="18" charset="0"/>
              </a:rPr>
              <a:t>bool </a:t>
            </a:r>
            <a:r>
              <a:rPr kumimoji="1" lang="en-US" altLang="zh-CN" sz="1600" dirty="0" err="1">
                <a:latin typeface="Times New Roman" panose="02020603050405020304" pitchFamily="18" charset="0"/>
              </a:rPr>
              <a:t>Graphlnk</a:t>
            </a:r>
            <a:r>
              <a:rPr kumimoji="1" lang="en-US" altLang="zh-CN" sz="1600" dirty="0">
                <a:latin typeface="Times New Roman" panose="02020603050405020304" pitchFamily="18" charset="0"/>
              </a:rPr>
              <a:t>&lt;T,E&gt;::</a:t>
            </a:r>
            <a:r>
              <a:rPr kumimoji="1" lang="en-US" altLang="zh-CN" sz="1600" b="1" dirty="0" err="1">
                <a:latin typeface="Times New Roman" panose="02020603050405020304" pitchFamily="18" charset="0"/>
              </a:rPr>
              <a:t>removeEdge</a:t>
            </a:r>
            <a:r>
              <a:rPr kumimoji="1" lang="en-US" altLang="zh-CN" sz="1600" dirty="0">
                <a:latin typeface="Times New Roman" panose="02020603050405020304" pitchFamily="18" charset="0"/>
              </a:rPr>
              <a:t>(</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v1, </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v2)</a:t>
            </a:r>
          </a:p>
          <a:p>
            <a:pPr marL="0" indent="0" eaLnBrk="1" hangingPunct="1">
              <a:lnSpc>
                <a:spcPts val="2500"/>
              </a:lnSpc>
              <a:spcBef>
                <a:spcPts val="0"/>
              </a:spcBef>
              <a:buNone/>
              <a:defRPr/>
            </a:pPr>
            <a:r>
              <a:rPr kumimoji="1" lang="en-US" altLang="zh-CN" sz="1600" dirty="0">
                <a:latin typeface="Times New Roman" panose="02020603050405020304" pitchFamily="18" charset="0"/>
              </a:rPr>
              <a:t>{    if (v1!= -1 &amp;&amp; v2 != -1)</a:t>
            </a:r>
          </a:p>
          <a:p>
            <a:pPr marL="0" indent="0" eaLnBrk="1" hangingPunct="1">
              <a:lnSpc>
                <a:spcPts val="2500"/>
              </a:lnSpc>
              <a:spcBef>
                <a:spcPts val="0"/>
              </a:spcBef>
              <a:buNone/>
              <a:defRPr/>
            </a:pPr>
            <a:r>
              <a:rPr kumimoji="1" lang="en-US" altLang="zh-CN" sz="1600" dirty="0">
                <a:latin typeface="Times New Roman" panose="02020603050405020304" pitchFamily="18" charset="0"/>
              </a:rPr>
              <a:t>     {    	Edge&lt;T,E&gt;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p>
          <a:p>
            <a:pPr marL="0" indent="0" eaLnBrk="1" hangingPunct="1">
              <a:lnSpc>
                <a:spcPts val="2500"/>
              </a:lnSpc>
              <a:spcBef>
                <a:spcPts val="0"/>
              </a:spcBef>
              <a:buNone/>
              <a:defRPr/>
            </a:pPr>
            <a:r>
              <a:rPr kumimoji="1" lang="en-US" altLang="zh-CN" sz="1600" dirty="0">
                <a:latin typeface="Times New Roman" panose="02020603050405020304" pitchFamily="18" charset="0"/>
              </a:rPr>
              <a:t>          	while (p != NULL &amp;&amp;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v2) {q = p; p = p-&gt;link;}  </a:t>
            </a:r>
            <a:r>
              <a:rPr kumimoji="1" lang="en-US" altLang="zh-CN" sz="1600" b="1" dirty="0">
                <a:solidFill>
                  <a:srgbClr val="FF0000"/>
                </a:solidFill>
                <a:latin typeface="Times New Roman" panose="02020603050405020304" pitchFamily="18" charset="0"/>
              </a:rPr>
              <a:t>//v1</a:t>
            </a:r>
            <a:r>
              <a:rPr kumimoji="1" lang="zh-CN" altLang="en-US" sz="1600" b="1" dirty="0">
                <a:solidFill>
                  <a:srgbClr val="FF0000"/>
                </a:solidFill>
                <a:latin typeface="Times New Roman" panose="02020603050405020304" pitchFamily="18" charset="0"/>
              </a:rPr>
              <a:t>对应边链表中找被删边</a:t>
            </a:r>
            <a:r>
              <a:rPr kumimoji="1" lang="zh-CN" altLang="en-US" sz="1600" dirty="0">
                <a:latin typeface="Times New Roman" panose="02020603050405020304" pitchFamily="18" charset="0"/>
              </a:rPr>
              <a:t>	</a:t>
            </a:r>
            <a:endParaRPr kumimoji="1" lang="en-US" altLang="zh-CN" sz="1600" dirty="0" smtClean="0">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a:t>
            </a:r>
            <a:r>
              <a:rPr kumimoji="1" lang="en-US" altLang="zh-CN" sz="1600" dirty="0" smtClean="0">
                <a:latin typeface="Times New Roman" panose="02020603050405020304" pitchFamily="18" charset="0"/>
              </a:rPr>
              <a:t>if </a:t>
            </a:r>
            <a:r>
              <a:rPr kumimoji="1" lang="en-US" altLang="zh-CN" sz="1600" dirty="0">
                <a:latin typeface="Times New Roman" panose="02020603050405020304" pitchFamily="18" charset="0"/>
              </a:rPr>
              <a:t>(p != NULL){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delete p;</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else    return false;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没有找到被删边结点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  </a:t>
            </a:r>
            <a:r>
              <a:rPr kumimoji="1" lang="en-US" altLang="zh-CN" sz="1600" b="1" dirty="0">
                <a:solidFill>
                  <a:srgbClr val="FF0000"/>
                </a:solidFill>
                <a:latin typeface="Times New Roman" panose="02020603050405020304" pitchFamily="18" charset="0"/>
              </a:rPr>
              <a:t>  //v2</a:t>
            </a:r>
            <a:r>
              <a:rPr kumimoji="1" lang="zh-CN" altLang="en-US" sz="1600" b="1" dirty="0">
                <a:solidFill>
                  <a:srgbClr val="FF0000"/>
                </a:solidFill>
                <a:latin typeface="Times New Roman" panose="02020603050405020304" pitchFamily="18" charset="0"/>
              </a:rPr>
              <a:t>对应边链表中删除</a:t>
            </a:r>
            <a:endParaRPr kumimoji="1" lang="en-US" altLang="zh-CN" sz="1600" b="1" dirty="0">
              <a:solidFill>
                <a:srgbClr val="FF0000"/>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while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v1) {    q = p;    p = p-&gt;link;  }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寻找被删边结点</a:t>
            </a:r>
            <a:endParaRPr kumimoji="1" lang="en-US" altLang="zh-CN" sz="1600" b="1" dirty="0">
              <a:solidFill>
                <a:srgbClr val="FF0000"/>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a:t>
            </a:r>
          </a:p>
          <a:p>
            <a:pPr marL="0" indent="0" eaLnBrk="1" hangingPunct="1">
              <a:lnSpc>
                <a:spcPts val="2500"/>
              </a:lnSpc>
              <a:spcBef>
                <a:spcPts val="0"/>
              </a:spcBef>
              <a:buNone/>
              <a:defRPr/>
            </a:pPr>
            <a:r>
              <a:rPr kumimoji="1" lang="en-US" altLang="zh-CN" sz="1600" dirty="0">
                <a:latin typeface="Times New Roman" panose="02020603050405020304" pitchFamily="18" charset="0"/>
              </a:rPr>
              <a:t>     	delete p;   </a:t>
            </a:r>
            <a:r>
              <a:rPr kumimoji="1" lang="en-US" altLang="zh-CN" sz="1600" dirty="0" err="1">
                <a:latin typeface="Times New Roman" panose="02020603050405020304" pitchFamily="18" charset="0"/>
              </a:rPr>
              <a:t>numEdges</a:t>
            </a:r>
            <a:r>
              <a:rPr kumimoji="1" lang="en-US" altLang="zh-CN" sz="1600" dirty="0">
                <a:latin typeface="Times New Roman" panose="02020603050405020304" pitchFamily="18" charset="0"/>
              </a:rPr>
              <a:t>--;</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true;</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false;	   </a:t>
            </a:r>
            <a:r>
              <a:rPr kumimoji="1" lang="en-US" altLang="zh-CN" sz="1600" b="1" dirty="0">
                <a:solidFill>
                  <a:srgbClr val="FF0000"/>
                </a:solidFill>
                <a:latin typeface="Times New Roman" panose="02020603050405020304" pitchFamily="18" charset="0"/>
              </a:rPr>
              <a:t>//</a:t>
            </a:r>
            <a:r>
              <a:rPr kumimoji="1" lang="zh-CN" altLang="en-US" sz="1600" b="1" dirty="0">
                <a:solidFill>
                  <a:srgbClr val="FF0000"/>
                </a:solidFill>
                <a:latin typeface="Times New Roman" panose="02020603050405020304" pitchFamily="18" charset="0"/>
              </a:rPr>
              <a:t>没有找到结点</a:t>
            </a:r>
          </a:p>
          <a:p>
            <a:pPr marL="0" indent="0" eaLnBrk="1" hangingPunct="1">
              <a:lnSpc>
                <a:spcPts val="2500"/>
              </a:lnSpc>
              <a:spcBef>
                <a:spcPts val="0"/>
              </a:spcBef>
              <a:buNone/>
              <a:defRPr/>
            </a:pP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算法时间复杂度</a:t>
            </a:r>
          </a:p>
        </p:txBody>
      </p:sp>
      <p:sp>
        <p:nvSpPr>
          <p:cNvPr id="3" name="Text Box 4"/>
          <p:cNvSpPr txBox="1"/>
          <p:nvPr/>
        </p:nvSpPr>
        <p:spPr>
          <a:xfrm>
            <a:off x="1127448" y="44624"/>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03513" y="764704"/>
            <a:ext cx="9937103" cy="5904656"/>
          </a:xfrm>
        </p:spPr>
        <p:txBody>
          <a:bodyPr>
            <a:noAutofit/>
          </a:bodyPr>
          <a:lstStyle/>
          <a:p>
            <a:pPr marL="0" indent="0" eaLnBrk="1" hangingPunct="1">
              <a:lnSpc>
                <a:spcPts val="1900"/>
              </a:lnSpc>
              <a:buNone/>
              <a:defRPr/>
            </a:pPr>
            <a:r>
              <a:rPr kumimoji="1" lang="en-US" altLang="zh-CN" sz="1800" dirty="0">
                <a:latin typeface="Times New Roman" panose="02020603050405020304" pitchFamily="18" charset="0"/>
              </a:rPr>
              <a:t>template &lt;</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T, </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E&gt;</a:t>
            </a:r>
          </a:p>
          <a:p>
            <a:pPr marL="0" indent="0" eaLnBrk="1" hangingPunct="1">
              <a:lnSpc>
                <a:spcPts val="1900"/>
              </a:lnSpc>
              <a:buNone/>
              <a:defRPr/>
            </a:pPr>
            <a:r>
              <a:rPr kumimoji="1" lang="en-US" altLang="zh-CN" sz="1800" dirty="0">
                <a:latin typeface="Times New Roman" panose="02020603050405020304" pitchFamily="18" charset="0"/>
              </a:rPr>
              <a:t>bool </a:t>
            </a:r>
            <a:r>
              <a:rPr kumimoji="1" lang="en-US" altLang="zh-CN" sz="1800" dirty="0" err="1">
                <a:latin typeface="Times New Roman" panose="02020603050405020304" pitchFamily="18" charset="0"/>
              </a:rPr>
              <a:t>Graphlnk</a:t>
            </a:r>
            <a:r>
              <a:rPr kumimoji="1" lang="en-US" altLang="zh-CN" sz="1800" dirty="0">
                <a:latin typeface="Times New Roman" panose="02020603050405020304" pitchFamily="18" charset="0"/>
              </a:rPr>
              <a:t>&lt;T,E&gt;::</a:t>
            </a:r>
            <a:r>
              <a:rPr kumimoji="1" lang="en-US" altLang="zh-CN" sz="1800" b="1" dirty="0" err="1">
                <a:latin typeface="Times New Roman" panose="02020603050405020304" pitchFamily="18" charset="0"/>
              </a:rPr>
              <a:t>removeVertex</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v){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smtClean="0">
                <a:latin typeface="Times New Roman" panose="02020603050405020304" pitchFamily="18" charset="0"/>
              </a:rPr>
              <a:t> </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在图中删除一个指定顶点</a:t>
            </a:r>
            <a:r>
              <a:rPr kumimoji="1" lang="en-US" altLang="zh-CN" sz="1800" dirty="0">
                <a:latin typeface="Times New Roman" panose="02020603050405020304" pitchFamily="18" charset="0"/>
              </a:rPr>
              <a:t>v, v</a:t>
            </a:r>
            <a:r>
              <a:rPr kumimoji="1" lang="zh-CN" altLang="en-US" sz="1800" dirty="0">
                <a:latin typeface="Times New Roman" panose="02020603050405020304" pitchFamily="18" charset="0"/>
              </a:rPr>
              <a:t>是顶点号。若删除成功</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函数返回</a:t>
            </a:r>
            <a:r>
              <a:rPr kumimoji="1" lang="en-US" altLang="zh-CN" sz="1800" dirty="0">
                <a:latin typeface="Times New Roman" panose="02020603050405020304" pitchFamily="18" charset="0"/>
              </a:rPr>
              <a:t>true, </a:t>
            </a:r>
            <a:r>
              <a:rPr kumimoji="1" lang="zh-CN" altLang="en-US" sz="1800" dirty="0">
                <a:latin typeface="Times New Roman" panose="02020603050405020304" pitchFamily="18" charset="0"/>
              </a:rPr>
              <a:t>否则返回</a:t>
            </a:r>
            <a:r>
              <a:rPr kumimoji="1" lang="en-US" altLang="zh-CN" sz="1800" dirty="0">
                <a:latin typeface="Times New Roman" panose="02020603050405020304" pitchFamily="18" charset="0"/>
              </a:rPr>
              <a:t>false</a:t>
            </a:r>
            <a:r>
              <a:rPr kumimoji="1" lang="zh-CN" altLang="en-US" sz="1800" dirty="0">
                <a:latin typeface="Times New Roman" panose="02020603050405020304" pitchFamily="18" charset="0"/>
              </a:rPr>
              <a:t>。</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 1 || v &lt; 0 || v &gt;= </a:t>
            </a:r>
            <a:r>
              <a:rPr kumimoji="1" lang="en-US" altLang="zh-CN" sz="1800" dirty="0" err="1">
                <a:latin typeface="Times New Roman" panose="02020603050405020304" pitchFamily="18" charset="0"/>
              </a:rPr>
              <a:t>numVertices</a:t>
            </a:r>
            <a:r>
              <a:rPr kumimoji="1" lang="en-US" altLang="zh-CN" sz="1800" dirty="0" smtClean="0">
                <a:latin typeface="Times New Roman" panose="02020603050405020304" pitchFamily="18" charset="0"/>
              </a:rPr>
              <a:t>) return </a:t>
            </a:r>
            <a:r>
              <a:rPr kumimoji="1" lang="en-US" altLang="zh-CN" sz="1800" dirty="0">
                <a:latin typeface="Times New Roman" panose="02020603050405020304" pitchFamily="18" charset="0"/>
              </a:rPr>
              <a:t>false; </a:t>
            </a:r>
            <a:r>
              <a:rPr kumimoji="1" lang="en-US" altLang="zh-CN" sz="1800" dirty="0" smtClean="0">
                <a:latin typeface="Times New Roman" panose="02020603050405020304" pitchFamily="18" charset="0"/>
              </a:rPr>
              <a:t>   //</a:t>
            </a:r>
            <a:r>
              <a:rPr kumimoji="1" lang="zh-CN" altLang="en-US" sz="1800" dirty="0">
                <a:latin typeface="Times New Roman" panose="02020603050405020304" pitchFamily="18" charset="0"/>
              </a:rPr>
              <a:t>表空或顶点号超出范围</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Edge&lt;T,E&gt; *p, *s,*t;  </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k;</a:t>
            </a:r>
          </a:p>
          <a:p>
            <a:pPr marL="0" indent="0" eaLnBrk="1" hangingPunct="1">
              <a:lnSpc>
                <a:spcPts val="1900"/>
              </a:lnSpc>
              <a:buNone/>
              <a:defRPr/>
            </a:pPr>
            <a:r>
              <a:rPr kumimoji="1" lang="en-US" altLang="zh-CN" sz="1800" dirty="0">
                <a:latin typeface="Times New Roman" panose="02020603050405020304" pitchFamily="18" charset="0"/>
              </a:rPr>
              <a:t>	while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NULL){ 	//</a:t>
            </a:r>
            <a:r>
              <a:rPr kumimoji="1" lang="zh-CN" altLang="en-US" sz="1800" dirty="0">
                <a:latin typeface="Times New Roman" panose="02020603050405020304" pitchFamily="18" charset="0"/>
              </a:rPr>
              <a:t>删除第</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个边链表中所有结点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k = 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取邻接顶点</a:t>
            </a:r>
            <a:r>
              <a:rPr kumimoji="1" lang="en-US" altLang="zh-CN" sz="1800" dirty="0">
                <a:latin typeface="Times New Roman" panose="02020603050405020304" pitchFamily="18" charset="0"/>
              </a:rPr>
              <a:t>k</a:t>
            </a:r>
          </a:p>
          <a:p>
            <a:pPr marL="0" indent="0" eaLnBrk="1" hangingPunct="1">
              <a:lnSpc>
                <a:spcPts val="1900"/>
              </a:lnSpc>
              <a:buNone/>
              <a:defRPr/>
            </a:pPr>
            <a:r>
              <a:rPr kumimoji="1" lang="en-US" altLang="zh-CN" sz="1800" dirty="0">
                <a:latin typeface="Times New Roman" panose="02020603050405020304" pitchFamily="18" charset="0"/>
              </a:rPr>
              <a:t>		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t = NULL; 	//</a:t>
            </a:r>
            <a:r>
              <a:rPr kumimoji="1" lang="zh-CN" altLang="en-US" sz="1800" dirty="0">
                <a:latin typeface="Times New Roman" panose="02020603050405020304" pitchFamily="18" charset="0"/>
              </a:rPr>
              <a:t>找对称存放的边结点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while (s != NULL &amp;&amp;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 t </a:t>
            </a:r>
            <a:r>
              <a:rPr kumimoji="1" lang="en-US" altLang="zh-CN" sz="1800" dirty="0">
                <a:latin typeface="Times New Roman" panose="02020603050405020304" pitchFamily="18" charset="0"/>
              </a:rPr>
              <a:t>= s;  s = s-&gt;link;  }</a:t>
            </a:r>
          </a:p>
          <a:p>
            <a:pPr marL="0" indent="0" eaLnBrk="1" hangingPunct="1">
              <a:lnSpc>
                <a:spcPts val="1900"/>
              </a:lnSpc>
              <a:buNone/>
              <a:defRPr/>
            </a:pPr>
            <a:r>
              <a:rPr kumimoji="1" lang="en-US" altLang="zh-CN" sz="1800" dirty="0">
                <a:latin typeface="Times New Roman" panose="02020603050405020304" pitchFamily="18" charset="0"/>
              </a:rPr>
              <a:t>		if (s != NULL){		//</a:t>
            </a:r>
            <a:r>
              <a:rPr kumimoji="1" lang="zh-CN" altLang="en-US" sz="1800" dirty="0">
                <a:latin typeface="Times New Roman" panose="02020603050405020304" pitchFamily="18" charset="0"/>
              </a:rPr>
              <a:t>删除对称存放的边结点		</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(t == NULL)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s-&gt;link;</a:t>
            </a:r>
          </a:p>
          <a:p>
            <a:pPr marL="0" indent="0" eaLnBrk="1" hangingPunct="1">
              <a:lnSpc>
                <a:spcPts val="1900"/>
              </a:lnSpc>
              <a:buNone/>
              <a:defRPr/>
            </a:pPr>
            <a:r>
              <a:rPr kumimoji="1" lang="en-US" altLang="zh-CN" sz="1800" dirty="0">
                <a:latin typeface="Times New Roman" panose="02020603050405020304" pitchFamily="18" charset="0"/>
              </a:rPr>
              <a:t>			else    t-&gt;link = s-&gt;link;</a:t>
            </a:r>
          </a:p>
          <a:p>
            <a:pPr marL="0" indent="0" eaLnBrk="1" hangingPunct="1">
              <a:lnSpc>
                <a:spcPts val="1900"/>
              </a:lnSpc>
              <a:buNone/>
              <a:defRPr/>
            </a:pPr>
            <a:r>
              <a:rPr kumimoji="1" lang="en-US" altLang="zh-CN" sz="1800" dirty="0">
                <a:latin typeface="Times New Roman" panose="02020603050405020304" pitchFamily="18" charset="0"/>
              </a:rPr>
              <a:t>			delete s;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a:t>
            </a:r>
            <a:endParaRPr kumimoji="1" lang="en-US" altLang="zh-CN" sz="1800" dirty="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p-&gt;link;	//</a:t>
            </a:r>
            <a:r>
              <a:rPr kumimoji="1" lang="zh-CN" altLang="en-US" sz="1800" dirty="0">
                <a:latin typeface="Times New Roman" panose="02020603050405020304" pitchFamily="18" charset="0"/>
              </a:rPr>
              <a:t>清除顶点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的边链表结点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delete p; </a:t>
            </a:r>
            <a:r>
              <a:rPr kumimoji="1" lang="en-US" altLang="zh-CN" sz="1800" dirty="0" err="1">
                <a:latin typeface="Times New Roman" panose="02020603050405020304" pitchFamily="18" charset="0"/>
              </a:rPr>
              <a:t>numEdges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与顶点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相关联的边数减一</a:t>
            </a:r>
          </a:p>
          <a:p>
            <a:pPr marL="0" indent="0" eaLnBrk="1" hangingPunct="1">
              <a:lnSpc>
                <a:spcPts val="1900"/>
              </a:lnSpc>
              <a:buNone/>
              <a:defRPr/>
            </a:pPr>
            <a:r>
              <a:rPr kumimoji="1" lang="en-US" altLang="zh-CN" sz="1800" dirty="0" smtClean="0">
                <a:latin typeface="Times New Roman" panose="02020603050405020304" pitchFamily="18" charset="0"/>
              </a:rPr>
              <a:t>	}</a:t>
            </a:r>
            <a:endParaRPr kumimoji="1" lang="zh-CN" altLang="en-US" sz="1800" dirty="0">
              <a:latin typeface="Times New Roman" panose="02020603050405020304" pitchFamily="18" charset="0"/>
            </a:endParaRPr>
          </a:p>
        </p:txBody>
      </p:sp>
      <p:sp>
        <p:nvSpPr>
          <p:cNvPr id="3" name="Text Box 3"/>
          <p:cNvSpPr txBox="1"/>
          <p:nvPr/>
        </p:nvSpPr>
        <p:spPr>
          <a:xfrm>
            <a:off x="983432" y="116632"/>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847850" y="908720"/>
            <a:ext cx="8420100" cy="5689872"/>
          </a:xfrm>
        </p:spPr>
        <p:txBody>
          <a:bodyPr>
            <a:noAutofit/>
          </a:bodyPr>
          <a:lstStyle/>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图的顶点个数减</a:t>
            </a:r>
            <a:r>
              <a:rPr kumimoji="1" lang="en-US" altLang="zh-CN" sz="1800" dirty="0">
                <a:latin typeface="Times New Roman" panose="02020603050405020304" pitchFamily="18" charset="0"/>
              </a:rPr>
              <a:t>1</a:t>
            </a:r>
          </a:p>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[v].data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].data;  </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填补</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用最后一个顶点来代替</a:t>
            </a:r>
          </a:p>
          <a:p>
            <a:pPr marL="0" indent="0" eaLnBrk="1" hangingPunct="1">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(p != NULL){//</a:t>
            </a:r>
            <a:r>
              <a:rPr kumimoji="1" lang="zh-CN" altLang="en-US" sz="1800" dirty="0">
                <a:latin typeface="Times New Roman" panose="02020603050405020304" pitchFamily="18" charset="0"/>
              </a:rPr>
              <a:t>用来顶替的顶点下标变了，对应边要改变</a:t>
            </a:r>
            <a:endParaRPr kumimoji="1" lang="en-US" altLang="zh-CN" sz="1800" dirty="0">
              <a:latin typeface="Times New Roman" panose="02020603050405020304" pitchFamily="18" charset="0"/>
            </a:endParaRP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(s!= NULL){</a:t>
            </a:r>
          </a:p>
          <a:p>
            <a:pPr marL="0" indent="0" eaLnBrk="1" hangingPunct="1">
              <a:buNone/>
              <a:defRPr/>
            </a:pPr>
            <a:r>
              <a:rPr kumimoji="1" lang="en-US" altLang="zh-CN" sz="1800" dirty="0">
                <a:latin typeface="Times New Roman" panose="02020603050405020304" pitchFamily="18" charset="0"/>
              </a:rPr>
              <a:t>		      if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p>
          <a:p>
            <a:pPr marL="0" indent="0">
              <a:buNone/>
              <a:defRPr/>
            </a:pPr>
            <a:r>
              <a:rPr kumimoji="1" lang="en-US" altLang="zh-CN" sz="1800" dirty="0">
                <a:latin typeface="Times New Roman" panose="02020603050405020304" pitchFamily="18" charset="0"/>
              </a:rPr>
              <a:t>                                       {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a:t>
            </a: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break;</a:t>
            </a: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   //</a:t>
            </a:r>
            <a:r>
              <a:rPr kumimoji="1" lang="zh-CN" altLang="en-US" sz="1800" dirty="0">
                <a:latin typeface="Times New Roman" panose="02020603050405020304" pitchFamily="18" charset="0"/>
              </a:rPr>
              <a:t>修改对应边顶点的下标   </a:t>
            </a:r>
          </a:p>
          <a:p>
            <a:pPr marL="0" indent="0" eaLnBrk="1" hangingPunct="1">
              <a:buNone/>
              <a:defRPr/>
            </a:pP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else    </a:t>
            </a:r>
            <a:r>
              <a:rPr kumimoji="1" lang="en-US" altLang="zh-CN" sz="1800" dirty="0">
                <a:latin typeface="Times New Roman" panose="02020603050405020304" pitchFamily="18" charset="0"/>
              </a:rPr>
              <a:t>s = s-&gt;link;</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return true;</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算法时间复杂度</a:t>
            </a:r>
          </a:p>
        </p:txBody>
      </p:sp>
      <p:sp>
        <p:nvSpPr>
          <p:cNvPr id="3" name="Text Box 3"/>
          <p:cNvSpPr txBox="1"/>
          <p:nvPr/>
        </p:nvSpPr>
        <p:spPr>
          <a:xfrm>
            <a:off x="695400" y="116632"/>
            <a:ext cx="688521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(Cont.)】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1415480" y="1232296"/>
            <a:ext cx="9937104" cy="5077024"/>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getFirstNeighbor</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给出顶点位置为</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v </a:t>
            </a:r>
            <a:r>
              <a:rPr lang="zh-CN" altLang="en-US" sz="2000" dirty="0">
                <a:solidFill>
                  <a:schemeClr val="tx2"/>
                </a:solidFill>
                <a:latin typeface="Times New Roman" panose="02020603050405020304" pitchFamily="18" charset="0"/>
                <a:ea typeface="隶书" panose="02010509060101010101" pitchFamily="49" charset="-122"/>
              </a:rPr>
              <a:t>的第一个邻接顶点的位置</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如果</a:t>
            </a:r>
            <a:r>
              <a:rPr lang="zh-CN" altLang="en-US" sz="2000" dirty="0">
                <a:solidFill>
                  <a:schemeClr val="tx2"/>
                </a:solidFill>
                <a:latin typeface="Times New Roman" panose="02020603050405020304" pitchFamily="18" charset="0"/>
                <a:ea typeface="隶书" panose="02010509060101010101" pitchFamily="49" charset="-122"/>
              </a:rPr>
              <a:t>找不到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顶点</a:t>
            </a:r>
            <a:r>
              <a:rPr lang="en-US" altLang="zh-CN" sz="2000" b="1" dirty="0">
                <a:latin typeface="Times New Roman" panose="02020603050405020304" pitchFamily="18" charset="0"/>
                <a:ea typeface="隶书" panose="02010509060101010101" pitchFamily="49" charset="-122"/>
              </a:rPr>
              <a:t>v</a:t>
            </a:r>
            <a:r>
              <a:rPr lang="zh-CN" altLang="en-US" sz="2000" b="1" dirty="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5000"/>
              </a:spcBef>
              <a:buFont typeface="Wingdings" panose="05000000000000000000" pitchFamily="2" charset="2"/>
              <a:buNone/>
              <a:defRPr/>
            </a:pPr>
            <a:endParaRPr lang="zh-CN" altLang="en-US" sz="2400" dirty="0"/>
          </a:p>
        </p:txBody>
      </p:sp>
      <p:sp>
        <p:nvSpPr>
          <p:cNvPr id="3"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1199456" y="1016272"/>
            <a:ext cx="10441160"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getNextNeighbor</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a:t>
            </a:r>
            <a:r>
              <a:rPr lang="en-US" altLang="zh-CN" sz="2000" dirty="0">
                <a:solidFill>
                  <a:schemeClr val="tx2"/>
                </a:solidFill>
                <a:latin typeface="Times New Roman" panose="02020603050405020304" pitchFamily="18" charset="0"/>
                <a:ea typeface="隶书" panose="02010509060101010101" pitchFamily="49" charset="-122"/>
              </a:rPr>
              <a:t>v</a:t>
            </a:r>
            <a:r>
              <a:rPr lang="zh-CN" altLang="en-US" sz="2000" dirty="0">
                <a:solidFill>
                  <a:schemeClr val="tx2"/>
                </a:solidFill>
                <a:latin typeface="Times New Roman" panose="02020603050405020304" pitchFamily="18" charset="0"/>
                <a:ea typeface="隶书" panose="02010509060101010101" pitchFamily="49" charset="-122"/>
              </a:rPr>
              <a:t>的邻接顶点</a:t>
            </a:r>
            <a:r>
              <a:rPr lang="en-US" altLang="zh-CN" sz="2000" b="1" dirty="0">
                <a:solidFill>
                  <a:schemeClr val="tx2"/>
                </a:solidFill>
                <a:latin typeface="Times New Roman" panose="02020603050405020304" pitchFamily="18" charset="0"/>
                <a:ea typeface="隶书" panose="02010509060101010101" pitchFamily="49" charset="-122"/>
              </a:rPr>
              <a:t>w</a:t>
            </a:r>
            <a:r>
              <a:rPr lang="zh-CN" altLang="en-US" sz="2000" dirty="0">
                <a:solidFill>
                  <a:schemeClr val="tx2"/>
                </a:solidFill>
                <a:latin typeface="Times New Roman" panose="02020603050405020304" pitchFamily="18" charset="0"/>
                <a:ea typeface="隶书" panose="02010509060101010101" pitchFamily="49" charset="-122"/>
              </a:rPr>
              <a:t>的下一个邻接顶点的位置</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没有下一个邻接顶点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顶点</a:t>
            </a:r>
            <a:r>
              <a:rPr lang="en-US" altLang="zh-CN" sz="2400" b="1" dirty="0">
                <a:solidFill>
                  <a:schemeClr val="tx2"/>
                </a:solidFill>
                <a:latin typeface="Times New Roman" panose="02020603050405020304" pitchFamily="18" charset="0"/>
                <a:ea typeface="隶书" panose="02010509060101010101" pitchFamily="49" charset="-122"/>
              </a:rPr>
              <a:t>v</a:t>
            </a:r>
            <a:r>
              <a:rPr lang="zh-CN" altLang="en-US" sz="2400" dirty="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Edge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a:t>
            </a:r>
            <a:r>
              <a:rPr lang="en-US" altLang="zh-CN" sz="2400" i="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 = 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b="1" dirty="0">
                <a:latin typeface="楷体_GB2312" pitchFamily="1"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0"/>
              </a:spcBef>
              <a:buFont typeface="Wingdings" panose="05000000000000000000" pitchFamily="2" charset="2"/>
              <a:buNone/>
              <a:defRPr/>
            </a:pPr>
            <a:endParaRPr lang="zh-CN" altLang="en-US" sz="2400" dirty="0"/>
          </a:p>
        </p:txBody>
      </p:sp>
      <p:sp>
        <p:nvSpPr>
          <p:cNvPr id="3" name="矩形标注 2"/>
          <p:cNvSpPr/>
          <p:nvPr/>
        </p:nvSpPr>
        <p:spPr>
          <a:xfrm>
            <a:off x="5448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a:solidFill>
                  <a:schemeClr val="bg1"/>
                </a:solidFill>
                <a:latin typeface="Tahoma" panose="020B0604030504040204" pitchFamily="34" charset="0"/>
                <a:ea typeface="楷体_GB2312" pitchFamily="1" charset="-122"/>
              </a:rPr>
              <a:t>作业</a:t>
            </a:r>
            <a:r>
              <a:rPr lang="en-US" altLang="zh-CN" sz="1400">
                <a:solidFill>
                  <a:schemeClr val="bg1"/>
                </a:solidFill>
                <a:latin typeface="Tahoma" panose="020B0604030504040204" pitchFamily="34" charset="0"/>
                <a:ea typeface="楷体_GB2312" pitchFamily="1" charset="-122"/>
              </a:rPr>
              <a:t>1</a:t>
            </a:r>
            <a:r>
              <a:rPr lang="zh-CN" altLang="en-US" sz="1400">
                <a:solidFill>
                  <a:schemeClr val="bg1"/>
                </a:solidFill>
                <a:latin typeface="Tahoma" panose="020B0604030504040204" pitchFamily="34" charset="0"/>
                <a:ea typeface="楷体_GB2312" pitchFamily="1" charset="-122"/>
              </a:rPr>
              <a:t>：</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a:solidFill>
                  <a:schemeClr val="bg1"/>
                </a:solidFill>
                <a:latin typeface="Times New Roman" panose="02020603050405020304" pitchFamily="18" charset="0"/>
                <a:ea typeface="楷体_GB2312" pitchFamily="1" charset="-122"/>
              </a:rPr>
              <a:t>和Out</a:t>
            </a:r>
            <a:r>
              <a:rPr lang="en-US" altLang="zh-CN" sz="1400" b="1">
                <a:solidFill>
                  <a:schemeClr val="bg1"/>
                </a:solidFill>
                <a:latin typeface="Times New Roman" panose="02020603050405020304" pitchFamily="18" charset="0"/>
                <a:ea typeface="楷体_GB2312" pitchFamily="1" charset="-122"/>
              </a:rPr>
              <a:t>Degree()</a:t>
            </a:r>
            <a:r>
              <a:rPr lang="zh-CN" altLang="en-US" sz="1400" b="1">
                <a:solidFill>
                  <a:schemeClr val="bg1"/>
                </a:solidFill>
                <a:latin typeface="Times New Roman" panose="02020603050405020304" pitchFamily="18" charset="0"/>
                <a:ea typeface="楷体_GB2312" pitchFamily="1" charset="-122"/>
              </a:rPr>
              <a:t>函数功能，分别实现在带权有向图</a:t>
            </a:r>
            <a:r>
              <a:rPr lang="en-US" altLang="zh-CN" sz="1400" b="1">
                <a:solidFill>
                  <a:schemeClr val="bg1"/>
                </a:solidFill>
                <a:latin typeface="Times New Roman" panose="02020603050405020304" pitchFamily="18" charset="0"/>
                <a:ea typeface="楷体_GB2312" pitchFamily="1" charset="-122"/>
              </a:rPr>
              <a:t>G</a:t>
            </a:r>
            <a:r>
              <a:rPr lang="zh-CN" altLang="en-US" sz="1400" b="1">
                <a:solidFill>
                  <a:schemeClr val="bg1"/>
                </a:solidFill>
                <a:latin typeface="Times New Roman" panose="02020603050405020304" pitchFamily="18" charset="0"/>
                <a:ea typeface="楷体_GB2312" pitchFamily="1" charset="-122"/>
              </a:rPr>
              <a:t>中计算顶点</a:t>
            </a:r>
            <a:r>
              <a:rPr lang="en-US" altLang="zh-CN" sz="1400" b="1">
                <a:solidFill>
                  <a:schemeClr val="bg1"/>
                </a:solidFill>
                <a:latin typeface="Times New Roman" panose="02020603050405020304" pitchFamily="18" charset="0"/>
                <a:ea typeface="楷体_GB2312" pitchFamily="1" charset="-122"/>
              </a:rPr>
              <a:t>v</a:t>
            </a:r>
            <a:r>
              <a:rPr lang="zh-CN" altLang="en-US" sz="1400" b="1">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989"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992" y="44624"/>
            <a:ext cx="10515600" cy="687611"/>
          </a:xfrm>
        </p:spPr>
        <p:txBody>
          <a:bodyPr>
            <a:normAutofit fontScale="90000"/>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ext uri="{D42A27DB-BD31-4B8C-83A1-F6EECF244321}">
                <p14:modId xmlns:p14="http://schemas.microsoft.com/office/powerpoint/2010/main" val="3462367180"/>
              </p:ext>
            </p:extLst>
          </p:nvPr>
        </p:nvGraphicFramePr>
        <p:xfrm>
          <a:off x="2495624" y="1052736"/>
          <a:ext cx="7416800" cy="5173968"/>
        </p:xfrm>
        <a:graphic>
          <a:graphicData uri="http://schemas.openxmlformats.org/drawingml/2006/table">
            <a:tbl>
              <a:tblPr/>
              <a:tblGrid>
                <a:gridCol w="3887787"/>
                <a:gridCol w="1800225"/>
                <a:gridCol w="1728788"/>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611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983432" y="-3710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5172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1846263" y="1122757"/>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2135188" y="1627582"/>
            <a:ext cx="709136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1919288" y="2965970"/>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2135188" y="3570806"/>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解决方法：“位压缩”</a:t>
            </a:r>
            <a:endPar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767408" y="188640"/>
            <a:ext cx="496855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1992314" y="981076"/>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2063751" y="1525367"/>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2063751" y="2533429"/>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1992314" y="3183388"/>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2063751" y="3857714"/>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2063751" y="4433976"/>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2063751" y="4970551"/>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911424" y="44624"/>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3215680" y="237650"/>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有向图的邻接多重表（十字链表）</a:t>
            </a:r>
          </a:p>
        </p:txBody>
      </p:sp>
      <p:sp>
        <p:nvSpPr>
          <p:cNvPr id="4" name="Rectangle 4"/>
          <p:cNvSpPr>
            <a:spLocks noChangeArrowheads="1"/>
          </p:cNvSpPr>
          <p:nvPr/>
        </p:nvSpPr>
        <p:spPr bwMode="auto">
          <a:xfrm>
            <a:off x="2025948" y="3305579"/>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1991395" y="3964038"/>
          <a:ext cx="8064500" cy="598488"/>
        </p:xfrm>
        <a:graphic>
          <a:graphicData uri="http://schemas.openxmlformats.org/drawingml/2006/table">
            <a:tbl>
              <a:tblPr/>
              <a:tblGrid>
                <a:gridCol w="1344612"/>
                <a:gridCol w="1343025"/>
                <a:gridCol w="1344613"/>
                <a:gridCol w="1344612"/>
                <a:gridCol w="1343025"/>
                <a:gridCol w="1344613"/>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1"/>
          <p:cNvSpPr>
            <a:spLocks noChangeArrowheads="1"/>
          </p:cNvSpPr>
          <p:nvPr/>
        </p:nvSpPr>
        <p:spPr bwMode="auto">
          <a:xfrm>
            <a:off x="2063626" y="4653136"/>
            <a:ext cx="8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2020268"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2020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5087888" y="1236723"/>
          <a:ext cx="3730356" cy="445416"/>
        </p:xfrm>
        <a:graphic>
          <a:graphicData uri="http://schemas.openxmlformats.org/drawingml/2006/table">
            <a:tbl>
              <a:tblPr/>
              <a:tblGrid>
                <a:gridCol w="1258448"/>
                <a:gridCol w="1235954"/>
                <a:gridCol w="1235954"/>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 name="Rectangle 15"/>
          <p:cNvSpPr>
            <a:spLocks noChangeArrowheads="1"/>
          </p:cNvSpPr>
          <p:nvPr/>
        </p:nvSpPr>
        <p:spPr bwMode="auto">
          <a:xfrm>
            <a:off x="2020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2020267" y="1184503"/>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表头结点结构为</a:t>
            </a:r>
          </a:p>
        </p:txBody>
      </p:sp>
    </p:spTree>
    <p:extLst>
      <p:ext uri="{BB962C8B-B14F-4D97-AF65-F5344CB8AC3E}">
        <p14:creationId xmlns:p14="http://schemas.microsoft.com/office/powerpoint/2010/main" val="6675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1846264" y="2188989"/>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rPr>
              <a:t>例</a:t>
            </a:r>
          </a:p>
        </p:txBody>
      </p:sp>
      <p:grpSp>
        <p:nvGrpSpPr>
          <p:cNvPr id="333827" name="Group 3"/>
          <p:cNvGrpSpPr>
            <a:grpSpLocks/>
          </p:cNvGrpSpPr>
          <p:nvPr/>
        </p:nvGrpSpPr>
        <p:grpSpPr bwMode="auto">
          <a:xfrm>
            <a:off x="1774826"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4079876" y="2606501"/>
          <a:ext cx="2760663" cy="431800"/>
        </p:xfrm>
        <a:graphic>
          <a:graphicData uri="http://schemas.openxmlformats.org/drawingml/2006/table">
            <a:tbl>
              <a:tblPr/>
              <a:tblGrid>
                <a:gridCol w="720725"/>
                <a:gridCol w="660400"/>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4079876" y="3374851"/>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4079876" y="4095576"/>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4079876" y="4814713"/>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4079876" y="5535438"/>
          <a:ext cx="2760663" cy="396240"/>
        </p:xfrm>
        <a:graphic>
          <a:graphicData uri="http://schemas.openxmlformats.org/drawingml/2006/table">
            <a:tbl>
              <a:tblPr/>
              <a:tblGrid>
                <a:gridCol w="690563"/>
                <a:gridCol w="690562"/>
                <a:gridCol w="688975"/>
                <a:gridCol w="690563"/>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7392988" y="2647777"/>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7391400" y="3439939"/>
          <a:ext cx="2736850" cy="461963"/>
        </p:xfrm>
        <a:graphic>
          <a:graphicData uri="http://schemas.openxmlformats.org/drawingml/2006/table">
            <a:tbl>
              <a:tblPr/>
              <a:tblGrid>
                <a:gridCol w="595313"/>
                <a:gridCol w="557212"/>
                <a:gridCol w="512763"/>
                <a:gridCol w="536575"/>
                <a:gridCol w="534987"/>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7392988" y="4262264"/>
          <a:ext cx="2736850" cy="461963"/>
        </p:xfrm>
        <a:graphic>
          <a:graphicData uri="http://schemas.openxmlformats.org/drawingml/2006/table">
            <a:tbl>
              <a:tblPr/>
              <a:tblGrid>
                <a:gridCol w="576262"/>
                <a:gridCol w="57626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7392988" y="4952827"/>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7392988" y="5673552"/>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7392988" y="6351414"/>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4000" name="Line 176"/>
          <p:cNvSpPr>
            <a:spLocks noChangeShapeType="1"/>
          </p:cNvSpPr>
          <p:nvPr/>
        </p:nvSpPr>
        <p:spPr bwMode="auto">
          <a:xfrm>
            <a:off x="6456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5808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6527801" y="4335289"/>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5808663" y="2966864"/>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6600826" y="3614564"/>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6456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6456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5808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5807075" y="3686002"/>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5808663" y="4262264"/>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9336088" y="2823989"/>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9839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551384" y="350888"/>
            <a:ext cx="10801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4583113" y="1871488"/>
          <a:ext cx="2305050" cy="640080"/>
        </p:xfrm>
        <a:graphic>
          <a:graphicData uri="http://schemas.openxmlformats.org/drawingml/2006/table">
            <a:tbl>
              <a:tblPr/>
              <a:tblGrid>
                <a:gridCol w="792162"/>
                <a:gridCol w="720725"/>
                <a:gridCol w="7921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7248525" y="1871488"/>
          <a:ext cx="3024188" cy="598488"/>
        </p:xfrm>
        <a:graphic>
          <a:graphicData uri="http://schemas.openxmlformats.org/drawingml/2006/table">
            <a:tbl>
              <a:tblPr/>
              <a:tblGrid>
                <a:gridCol w="533400"/>
                <a:gridCol w="622300"/>
                <a:gridCol w="623888"/>
                <a:gridCol w="620712"/>
                <a:gridCol w="623888"/>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tr>
            </a:tbl>
          </a:graphicData>
        </a:graphic>
      </p:graphicFrame>
      <p:sp>
        <p:nvSpPr>
          <p:cNvPr id="334076" name="Text Box 252"/>
          <p:cNvSpPr txBox="1">
            <a:spLocks noChangeArrowheads="1"/>
          </p:cNvSpPr>
          <p:nvPr/>
        </p:nvSpPr>
        <p:spPr bwMode="auto">
          <a:xfrm>
            <a:off x="6815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solidFill>
                  <a:srgbClr val="000000"/>
                </a:solidFill>
                <a:effectLst>
                  <a:outerShdw blurRad="38100" dist="38100" dir="2700000" algn="tl">
                    <a:srgbClr val="C0C0C0"/>
                  </a:outerShdw>
                </a:effectLst>
                <a:latin typeface="Times New Roman" panose="02020603050405020304" pitchFamily="18" charset="0"/>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63352" y="0"/>
            <a:ext cx="4792663" cy="762000"/>
          </a:xfrm>
        </p:spPr>
        <p:txBody>
          <a:bodyPr/>
          <a:lstStyle/>
          <a:p>
            <a:pPr algn="ctr" eaLnBrk="1" hangingPunct="1"/>
            <a:r>
              <a:rPr lang="en-US" altLang="zh-CN" b="1" dirty="0" smtClean="0">
                <a:solidFill>
                  <a:srgbClr val="0000FF"/>
                </a:solidFill>
                <a:latin typeface="华文行楷" panose="02010800040101010101" pitchFamily="2" charset="-122"/>
                <a:ea typeface="华文行楷" panose="02010800040101010101" pitchFamily="2" charset="-122"/>
              </a:rPr>
              <a:t>8.3  </a:t>
            </a:r>
            <a:r>
              <a:rPr lang="zh-CN" altLang="en-US" b="1" dirty="0" smtClean="0">
                <a:solidFill>
                  <a:srgbClr val="0000FF"/>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1055440" y="868083"/>
            <a:ext cx="9937104" cy="5029200"/>
          </a:xfrm>
        </p:spPr>
        <p:txBody>
          <a:bodyPr>
            <a:noAutofit/>
          </a:bodyPr>
          <a:lstStyle/>
          <a:p>
            <a:pPr eaLnBrk="1" hangingPunct="1">
              <a:defRPr/>
            </a:pPr>
            <a:r>
              <a:rPr kumimoji="1" lang="zh-CN" altLang="en-US" b="1" dirty="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已知图</a:t>
            </a:r>
            <a:r>
              <a:rPr kumimoji="1" lang="en-US" altLang="zh-CN" sz="2400" b="1" dirty="0">
                <a:latin typeface="Times New Roman" panose="02020603050405020304" pitchFamily="18" charset="0"/>
              </a:rPr>
              <a:t>G(V,E) </a:t>
            </a:r>
            <a:r>
              <a:rPr kumimoji="1" lang="zh-CN" altLang="en-US" sz="2400" b="1" dirty="0">
                <a:latin typeface="Times New Roman" panose="02020603050405020304" pitchFamily="18" charset="0"/>
              </a:rPr>
              <a:t>，从图中的任一顶点出发，按一定规则</a:t>
            </a:r>
            <a:r>
              <a:rPr kumimoji="1" lang="zh-CN" altLang="en-US" sz="2400" b="1" dirty="0">
                <a:solidFill>
                  <a:srgbClr val="0000FF"/>
                </a:solidFill>
                <a:latin typeface="Times New Roman" panose="02020603050405020304" pitchFamily="18" charset="0"/>
              </a:rPr>
              <a:t>顺着某些边</a:t>
            </a:r>
            <a:r>
              <a:rPr kumimoji="1" lang="zh-CN" altLang="en-US" sz="2400" b="1" dirty="0">
                <a:latin typeface="Times New Roman" panose="02020603050405020304" pitchFamily="18" charset="0"/>
              </a:rPr>
              <a:t>去访问图中其余顶点，使每一个顶点被访问一次且</a:t>
            </a:r>
            <a:r>
              <a:rPr kumimoji="1" lang="zh-CN" altLang="en-US" sz="2400" b="1" dirty="0">
                <a:solidFill>
                  <a:srgbClr val="0000FF"/>
                </a:solidFill>
                <a:latin typeface="Times New Roman" panose="02020603050405020304" pitchFamily="18" charset="0"/>
              </a:rPr>
              <a:t>仅被访问一次</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算法设计需要考虑三个问题：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p>
          <a:p>
            <a:pPr eaLnBrk="1" hangingPunct="1">
              <a:buFont typeface="Wingdings" panose="05000000000000000000" pitchFamily="2" charset="2"/>
              <a:buNone/>
              <a:defRPr/>
            </a:pPr>
            <a:endParaRPr kumimoji="1" lang="zh-CN" altLang="en-US" sz="1100" b="1"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94116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10080412" y="561213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87488" y="2527957"/>
            <a:ext cx="9793087"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a:solidFill>
                  <a:schemeClr val="tx1"/>
                </a:solidFill>
                <a:latin typeface="Times New Roman" pitchFamily="18" charset="0"/>
                <a:cs typeface="Times New Roman" pitchFamily="18" charset="0"/>
              </a:rPr>
              <a:t>图的遍历从一个顶点</a:t>
            </a:r>
            <a:r>
              <a:rPr lang="en-US" altLang="zh-CN" dirty="0">
                <a:solidFill>
                  <a:schemeClr val="tx1"/>
                </a:solidFill>
                <a:latin typeface="Times New Roman" pitchFamily="18" charset="0"/>
                <a:cs typeface="Times New Roman" pitchFamily="18" charset="0"/>
              </a:rPr>
              <a:t>v</a:t>
            </a:r>
            <a:r>
              <a:rPr lang="zh-CN" altLang="en-US" dirty="0">
                <a:solidFill>
                  <a:schemeClr val="tx1"/>
                </a:solidFill>
                <a:latin typeface="Times New Roman" pitchFamily="18" charset="0"/>
                <a:cs typeface="Times New Roman" pitchFamily="18" charset="0"/>
              </a:rPr>
              <a:t>出发，试探性地访问其余顶点，必须考虑到下列情况：</a:t>
            </a:r>
          </a:p>
          <a:p>
            <a:pPr lvl="1">
              <a:lnSpc>
                <a:spcPct val="80000"/>
              </a:lnSpc>
            </a:pPr>
            <a:r>
              <a:rPr lang="zh-CN" altLang="en-US" b="1" dirty="0">
                <a:solidFill>
                  <a:schemeClr val="tx1"/>
                </a:solidFill>
                <a:latin typeface="Times New Roman" pitchFamily="18" charset="0"/>
                <a:cs typeface="Times New Roman" pitchFamily="18" charset="0"/>
              </a:rPr>
              <a:t>从一顶点出发，可能不能到达所有其它的顶点（只能到达</a:t>
            </a:r>
            <a:r>
              <a:rPr lang="en-US" altLang="zh-CN" b="1" dirty="0">
                <a:solidFill>
                  <a:schemeClr val="tx1"/>
                </a:solidFill>
                <a:latin typeface="Times New Roman" pitchFamily="18" charset="0"/>
                <a:cs typeface="Times New Roman" pitchFamily="18" charset="0"/>
              </a:rPr>
              <a:t>v</a:t>
            </a:r>
            <a:r>
              <a:rPr lang="zh-CN" altLang="en-US" b="1" dirty="0">
                <a:solidFill>
                  <a:schemeClr val="tx1"/>
                </a:solidFill>
                <a:latin typeface="Times New Roman" pitchFamily="18" charset="0"/>
                <a:cs typeface="Times New Roman" pitchFamily="18" charset="0"/>
              </a:rPr>
              <a:t>所在连通分量的所有顶点），例如</a:t>
            </a:r>
            <a:r>
              <a:rPr lang="zh-CN" altLang="en-US" b="1" dirty="0">
                <a:solidFill>
                  <a:srgbClr val="FF0000"/>
                </a:solidFill>
                <a:latin typeface="Times New Roman" pitchFamily="18" charset="0"/>
                <a:cs typeface="Times New Roman" pitchFamily="18" charset="0"/>
              </a:rPr>
              <a:t>非连通图</a:t>
            </a:r>
            <a:r>
              <a:rPr lang="zh-CN" altLang="en-US" b="1" dirty="0">
                <a:solidFill>
                  <a:schemeClr val="tx1"/>
                </a:solidFill>
                <a:latin typeface="Times New Roman" pitchFamily="18" charset="0"/>
                <a:cs typeface="Times New Roman" pitchFamily="18" charset="0"/>
              </a:rPr>
              <a:t>；</a:t>
            </a:r>
          </a:p>
          <a:p>
            <a:pPr lvl="1">
              <a:lnSpc>
                <a:spcPct val="80000"/>
              </a:lnSpc>
            </a:pPr>
            <a:r>
              <a:rPr lang="zh-CN" altLang="en-US" b="1" dirty="0">
                <a:solidFill>
                  <a:schemeClr val="tx1"/>
                </a:solidFill>
                <a:latin typeface="Times New Roman" pitchFamily="18" charset="0"/>
                <a:cs typeface="Times New Roman" pitchFamily="18" charset="0"/>
              </a:rPr>
              <a:t>有可能会陷入死循环，如</a:t>
            </a:r>
            <a:r>
              <a:rPr lang="zh-CN" altLang="en-US" b="1" dirty="0">
                <a:solidFill>
                  <a:srgbClr val="FF0000"/>
                </a:solidFill>
                <a:latin typeface="Times New Roman" pitchFamily="18" charset="0"/>
                <a:cs typeface="Times New Roman" pitchFamily="18" charset="0"/>
              </a:rPr>
              <a:t>存在回路的图</a:t>
            </a:r>
            <a:r>
              <a:rPr lang="zh-CN" altLang="en-US" b="1" dirty="0">
                <a:solidFill>
                  <a:schemeClr val="tx1"/>
                </a:solidFill>
                <a:latin typeface="Times New Roman" pitchFamily="18" charset="0"/>
                <a:cs typeface="Times New Roman" pitchFamily="18" charset="0"/>
              </a:rPr>
              <a:t>。</a:t>
            </a:r>
          </a:p>
          <a:p>
            <a:pPr>
              <a:lnSpc>
                <a:spcPct val="80000"/>
              </a:lnSpc>
            </a:pPr>
            <a:r>
              <a:rPr lang="zh-CN" altLang="en-US" sz="3200" dirty="0">
                <a:solidFill>
                  <a:schemeClr val="tx1"/>
                </a:solidFill>
                <a:latin typeface="Times New Roman" pitchFamily="18" charset="0"/>
                <a:cs typeface="Times New Roman" pitchFamily="18" charset="0"/>
              </a:rPr>
              <a:t>解决办法</a:t>
            </a:r>
          </a:p>
          <a:p>
            <a:pPr lvl="1">
              <a:lnSpc>
                <a:spcPct val="80000"/>
              </a:lnSpc>
            </a:pPr>
            <a:r>
              <a:rPr lang="zh-CN" altLang="en-US" b="1" dirty="0">
                <a:solidFill>
                  <a:schemeClr val="tx1"/>
                </a:solidFill>
                <a:latin typeface="Times New Roman" pitchFamily="18" charset="0"/>
                <a:cs typeface="Times New Roman" pitchFamily="18" charset="0"/>
              </a:rPr>
              <a:t>检查图的所有顶点是否被访问过，如果未被访问，则</a:t>
            </a:r>
            <a:r>
              <a:rPr lang="zh-CN" altLang="en-US" b="1" dirty="0">
                <a:solidFill>
                  <a:srgbClr val="FF0000"/>
                </a:solidFill>
                <a:latin typeface="Times New Roman" pitchFamily="18" charset="0"/>
                <a:cs typeface="Times New Roman" pitchFamily="18" charset="0"/>
              </a:rPr>
              <a:t>从该未被访问的顶点开始继续遍历</a:t>
            </a:r>
            <a:r>
              <a:rPr lang="zh-CN" altLang="en-US" b="1" dirty="0">
                <a:solidFill>
                  <a:schemeClr val="tx1"/>
                </a:solidFill>
                <a:latin typeface="Times New Roman" pitchFamily="18" charset="0"/>
                <a:cs typeface="Times New Roman" pitchFamily="18" charset="0"/>
              </a:rPr>
              <a:t>。</a:t>
            </a:r>
            <a:endParaRPr lang="en-US" altLang="zh-CN" b="1" dirty="0">
              <a:solidFill>
                <a:schemeClr val="tx1"/>
              </a:solidFill>
              <a:latin typeface="Times New Roman" pitchFamily="18" charset="0"/>
              <a:cs typeface="Times New Roman" pitchFamily="18" charset="0"/>
            </a:endParaRPr>
          </a:p>
          <a:p>
            <a:pPr lvl="1">
              <a:lnSpc>
                <a:spcPct val="80000"/>
              </a:lnSpc>
            </a:pPr>
            <a:r>
              <a:rPr lang="zh-CN" altLang="en-US" b="1" dirty="0">
                <a:solidFill>
                  <a:schemeClr val="tx1"/>
                </a:solidFill>
                <a:latin typeface="Times New Roman" pitchFamily="18" charset="0"/>
                <a:cs typeface="Times New Roman" pitchFamily="18" charset="0"/>
              </a:rPr>
              <a:t>为每个顶点设置一个</a:t>
            </a:r>
            <a:r>
              <a:rPr lang="zh-CN" altLang="en-US" b="1" dirty="0">
                <a:solidFill>
                  <a:srgbClr val="FF0000"/>
                </a:solidFill>
                <a:latin typeface="Times New Roman" pitchFamily="18" charset="0"/>
                <a:cs typeface="Times New Roman" pitchFamily="18" charset="0"/>
              </a:rPr>
              <a:t>访问标志位（</a:t>
            </a:r>
            <a:r>
              <a:rPr lang="en-US" altLang="zh-CN" b="1" dirty="0">
                <a:solidFill>
                  <a:srgbClr val="FF0000"/>
                </a:solidFill>
                <a:latin typeface="Times New Roman" pitchFamily="18" charset="0"/>
                <a:cs typeface="Times New Roman" pitchFamily="18" charset="0"/>
              </a:rPr>
              <a:t>visit bit</a:t>
            </a:r>
            <a:r>
              <a:rPr lang="zh-CN" altLang="en-US" b="1" dirty="0">
                <a:solidFill>
                  <a:srgbClr val="FF0000"/>
                </a:solidFill>
                <a:latin typeface="Times New Roman" pitchFamily="18" charset="0"/>
                <a:cs typeface="Times New Roman" pitchFamily="18" charset="0"/>
              </a:rPr>
              <a:t>）</a:t>
            </a:r>
            <a:r>
              <a:rPr lang="zh-CN" altLang="en-US" b="1" dirty="0">
                <a:solidFill>
                  <a:schemeClr val="tx1"/>
                </a:solidFill>
                <a:latin typeface="Times New Roman" pitchFamily="18" charset="0"/>
                <a:cs typeface="Times New Roman" pitchFamily="18" charset="0"/>
              </a:rPr>
              <a:t>。算法开始时，所有顶点的访问标志位置零；在遍历的过程中，当某个顶点被访问时，其标志位就被标记为已访问。</a:t>
            </a:r>
            <a:endParaRPr lang="en-US" altLang="zh-CN" b="1" dirty="0">
              <a:solidFill>
                <a:schemeClr val="tx1"/>
              </a:solidFill>
              <a:latin typeface="Times New Roman" pitchFamily="18" charset="0"/>
              <a:cs typeface="Times New Roman" pitchFamily="18" charset="0"/>
            </a:endParaRPr>
          </a:p>
          <a:p>
            <a:pPr lvl="1">
              <a:lnSpc>
                <a:spcPct val="80000"/>
              </a:lnSpc>
            </a:pPr>
            <a:endParaRPr lang="zh-CN" altLang="en-US" b="1" dirty="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2351585" y="340250"/>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7248129"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911424" y="0"/>
            <a:ext cx="650081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sz="4000" b="1" noProof="1">
                <a:solidFill>
                  <a:srgbClr val="0000FF"/>
                </a:solidFill>
                <a:latin typeface="Times New Roman" panose="02020603050405020304" pitchFamily="18" charset="0"/>
                <a:ea typeface="宋体" panose="02010600030101010101" pitchFamily="2" charset="-122"/>
              </a:rPr>
              <a:t>非连通图的遍历算法</a:t>
            </a:r>
          </a:p>
        </p:txBody>
      </p:sp>
      <p:sp>
        <p:nvSpPr>
          <p:cNvPr id="110595" name="Rectangle 4"/>
          <p:cNvSpPr txBox="1"/>
          <p:nvPr/>
        </p:nvSpPr>
        <p:spPr>
          <a:xfrm>
            <a:off x="1631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a:effectLst>
                  <a:outerShdw blurRad="38100" dist="38100" dir="2700000" algn="tl">
                    <a:srgbClr val="C0C0C0"/>
                  </a:outerShdw>
                </a:effectLst>
                <a:latin typeface="Times New Roman" panose="02020603050405020304" pitchFamily="18" charset="0"/>
              </a:rPr>
              <a:t>Search</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983432" y="23326"/>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407368" y="1196752"/>
            <a:ext cx="11568608" cy="4114800"/>
          </a:xfrm>
        </p:spPr>
        <p:txBody>
          <a:bodyPr>
            <a:noAutofit/>
          </a:bodyPr>
          <a:lstStyle/>
          <a:p>
            <a:pPr eaLnBrk="1" hangingPunct="1">
              <a:defRPr/>
            </a:pPr>
            <a:r>
              <a:rPr kumimoji="1" lang="zh-CN" altLang="en-US" b="1" dirty="0">
                <a:latin typeface="Times New Roman" panose="02020603050405020304" pitchFamily="18" charset="0"/>
                <a:cs typeface="Times New Roman" panose="02020603050405020304" pitchFamily="18" charset="0"/>
              </a:rPr>
              <a:t>图的</a:t>
            </a:r>
            <a:r>
              <a:rPr kumimoji="1" lang="zh-CN" altLang="en-US" b="1" dirty="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b="1" dirty="0">
                <a:latin typeface="Times New Roman" panose="02020603050405020304" pitchFamily="18" charset="0"/>
                <a:cs typeface="Times New Roman" panose="02020603050405020304" pitchFamily="18" charset="0"/>
              </a:rPr>
              <a:t>定义：</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的生成树</a:t>
            </a:r>
            <a:r>
              <a:rPr kumimoji="1" lang="en-US" altLang="zh-CN" b="1" dirty="0">
                <a:latin typeface="Times New Roman" panose="02020603050405020304" pitchFamily="18" charset="0"/>
                <a:cs typeface="Times New Roman" panose="02020603050405020304" pitchFamily="18" charset="0"/>
              </a:rPr>
              <a:t>G’</a:t>
            </a:r>
          </a:p>
          <a:p>
            <a:pPr lvl="1" eaLnBrk="1" hangingPunct="1">
              <a:defRPr/>
            </a:pPr>
            <a:r>
              <a:rPr kumimoji="1" lang="zh-CN" altLang="en-US" b="1" dirty="0">
                <a:latin typeface="Times New Roman" panose="02020603050405020304" pitchFamily="18" charset="0"/>
                <a:cs typeface="Times New Roman" panose="02020603050405020304" pitchFamily="18" charset="0"/>
              </a:rPr>
              <a:t>特征</a:t>
            </a:r>
            <a:endParaRPr kumimoji="1" lang="en-US" altLang="zh-CN" b="1" dirty="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是</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极小连通</a:t>
            </a:r>
            <a:r>
              <a:rPr kumimoji="1" lang="zh-CN" altLang="en-US" sz="2400" b="1" dirty="0" smtClean="0">
                <a:latin typeface="Times New Roman" panose="02020603050405020304" pitchFamily="18" charset="0"/>
                <a:cs typeface="Times New Roman" panose="02020603050405020304" pitchFamily="18" charset="0"/>
              </a:rPr>
              <a:t>子图</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含有图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全部顶点</a:t>
            </a:r>
            <a:r>
              <a:rPr kumimoji="1" lang="zh-CN" altLang="en-US" sz="2400" b="1" dirty="0" smtClean="0">
                <a:latin typeface="Times New Roman" panose="02020603050405020304" pitchFamily="18" charset="0"/>
                <a:cs typeface="Times New Roman" panose="02020603050405020304" pitchFamily="18" charset="0"/>
              </a:rPr>
              <a:t>，但只有</a:t>
            </a:r>
            <a:r>
              <a:rPr kumimoji="1" lang="en-US" altLang="zh-CN" sz="2400" b="1" dirty="0" smtClean="0">
                <a:solidFill>
                  <a:srgbClr val="FF0000"/>
                </a:solidFill>
                <a:latin typeface="Times New Roman" panose="02020603050405020304" pitchFamily="18" charset="0"/>
                <a:cs typeface="Times New Roman" panose="02020603050405020304" pitchFamily="18" charset="0"/>
              </a:rPr>
              <a:t>n-1</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条边</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solidFill>
                  <a:schemeClr val="hlink"/>
                </a:solidFill>
                <a:latin typeface="Times New Roman" panose="02020603050405020304" pitchFamily="18" charset="0"/>
                <a:cs typeface="Times New Roman" panose="02020603050405020304" pitchFamily="18" charset="0"/>
              </a:rPr>
              <a:t>生成树</a:t>
            </a:r>
            <a:r>
              <a:rPr kumimoji="1" lang="en-US" altLang="zh-CN" sz="2400" b="1" dirty="0" smtClean="0">
                <a:solidFill>
                  <a:schemeClr val="hlink"/>
                </a:solidFill>
                <a:latin typeface="Times New Roman" panose="02020603050405020304" pitchFamily="18" charset="0"/>
                <a:cs typeface="Times New Roman" panose="02020603050405020304" pitchFamily="18" charset="0"/>
              </a:rPr>
              <a:t>G’</a:t>
            </a:r>
            <a:r>
              <a:rPr kumimoji="1" lang="zh-CN" altLang="en-US" sz="2400" b="1" dirty="0" smtClean="0">
                <a:solidFill>
                  <a:schemeClr val="hlink"/>
                </a:solidFill>
                <a:latin typeface="Times New Roman" panose="02020603050405020304" pitchFamily="18" charset="0"/>
                <a:cs typeface="Times New Roman" panose="02020603050405020304" pitchFamily="18" charset="0"/>
              </a:rPr>
              <a:t>没有回路</a:t>
            </a: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lvl="2" eaLnBrk="1" hangingPunct="1">
              <a:defRPr/>
            </a:pP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b="1" noProof="1">
                <a:latin typeface="Times New Roman" panose="02020603050405020304" pitchFamily="18" charset="0"/>
                <a:ea typeface="宋体" panose="02010600030101010101" pitchFamily="2" charset="-122"/>
              </a:rPr>
              <a:t>图的</a:t>
            </a:r>
            <a:r>
              <a:rPr lang="zh-CN" altLang="en-US"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b="1" noProof="1">
                <a:latin typeface="Times New Roman" panose="02020603050405020304" pitchFamily="18" charset="0"/>
                <a:ea typeface="宋体" panose="02010600030101010101" pitchFamily="2" charset="-122"/>
              </a:rPr>
              <a:t>若一个图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是非连通图或非强连通图，通过遍历可以得到图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的</a:t>
            </a:r>
            <a:r>
              <a:rPr lang="zh-CN" altLang="en-US" b="1" noProof="1">
                <a:solidFill>
                  <a:srgbClr val="FF0000"/>
                </a:solidFill>
                <a:latin typeface="Times New Roman" panose="02020603050405020304" pitchFamily="18" charset="0"/>
                <a:ea typeface="宋体" panose="02010600030101010101" pitchFamily="2" charset="-122"/>
              </a:rPr>
              <a:t>生成森林</a:t>
            </a:r>
            <a:r>
              <a:rPr lang="en-US" altLang="zh-CN" b="1" noProof="1">
                <a:solidFill>
                  <a:srgbClr val="FF0000"/>
                </a:solidFill>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a:t>
            </a:r>
            <a:endParaRPr lang="en-US" altLang="zh-CN" b="1" noProof="1">
              <a:latin typeface="Times New Roman" panose="02020603050405020304" pitchFamily="18" charset="0"/>
              <a:ea typeface="宋体" panose="02010600030101010101" pitchFamily="2" charset="-122"/>
            </a:endParaRPr>
          </a:p>
          <a:p>
            <a:pPr lvl="1">
              <a:spcBef>
                <a:spcPct val="0"/>
              </a:spcBef>
              <a:defRPr/>
            </a:pPr>
            <a:r>
              <a:rPr lang="zh-CN" altLang="en-US" b="1" noProof="1">
                <a:latin typeface="Times New Roman" panose="02020603050405020304" pitchFamily="18" charset="0"/>
                <a:ea typeface="宋体" panose="02010600030101010101" pitchFamily="2" charset="-122"/>
              </a:rPr>
              <a:t>特征</a:t>
            </a:r>
            <a:endParaRPr lang="en-US" altLang="zh-CN"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sz="2400" b="1" noProof="1">
                <a:latin typeface="Times New Roman" panose="02020603050405020304" pitchFamily="18" charset="0"/>
                <a:ea typeface="宋体" panose="02010600030101010101" pitchFamily="2" charset="-122"/>
              </a:rPr>
              <a:t>若</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有 </a:t>
            </a:r>
            <a:r>
              <a:rPr lang="en-US" altLang="zh-CN" sz="2400" b="1" noProof="1">
                <a:latin typeface="Times New Roman" panose="02020603050405020304" pitchFamily="18" charset="0"/>
                <a:ea typeface="宋体" panose="02010600030101010101" pitchFamily="2" charset="-122"/>
              </a:rPr>
              <a:t>n </a:t>
            </a:r>
            <a:r>
              <a:rPr lang="zh-CN" altLang="en-US" sz="2400" b="1" noProof="1">
                <a:latin typeface="Times New Roman" panose="02020603050405020304" pitchFamily="18" charset="0"/>
                <a:ea typeface="宋体" panose="02010600030101010101" pitchFamily="2" charset="-122"/>
              </a:rPr>
              <a:t>个顶点，</a:t>
            </a:r>
            <a:r>
              <a:rPr lang="en-US" altLang="zh-CN" sz="2400" b="1" noProof="1">
                <a:latin typeface="Times New Roman" panose="02020603050405020304" pitchFamily="18" charset="0"/>
                <a:ea typeface="宋体" panose="02010600030101010101" pitchFamily="2" charset="-122"/>
              </a:rPr>
              <a:t>m </a:t>
            </a:r>
            <a:r>
              <a:rPr lang="zh-CN" altLang="en-US" sz="2400" b="1" noProof="1">
                <a:latin typeface="Times New Roman" panose="02020603050405020304" pitchFamily="18" charset="0"/>
                <a:ea typeface="宋体" panose="02010600030101010101" pitchFamily="2" charset="-122"/>
              </a:rPr>
              <a:t>个连通分量或强连通分量，则可以遍历得到</a:t>
            </a:r>
            <a:r>
              <a:rPr lang="en-US" altLang="zh-CN" sz="2400" b="1" noProof="1">
                <a:latin typeface="Times New Roman" panose="02020603050405020304" pitchFamily="18" charset="0"/>
                <a:ea typeface="宋体" panose="02010600030101010101" pitchFamily="2" charset="-122"/>
              </a:rPr>
              <a:t>m</a:t>
            </a:r>
            <a:r>
              <a:rPr lang="zh-CN" altLang="en-US" sz="2400" b="1" noProof="1">
                <a:latin typeface="Times New Roman" panose="02020603050405020304" pitchFamily="18" charset="0"/>
                <a:ea typeface="宋体" panose="02010600030101010101" pitchFamily="2" charset="-122"/>
              </a:rPr>
              <a:t>棵生成树，合起来为生成森林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中包含</a:t>
            </a:r>
            <a:r>
              <a:rPr lang="en-US" altLang="zh-CN" sz="2400" b="1" noProof="1">
                <a:latin typeface="Times New Roman" panose="02020603050405020304" pitchFamily="18" charset="0"/>
                <a:ea typeface="宋体" panose="02010600030101010101" pitchFamily="2" charset="-122"/>
              </a:rPr>
              <a:t>n-m</a:t>
            </a:r>
            <a:r>
              <a:rPr lang="zh-CN" altLang="en-US" sz="2400" b="1" noProof="1">
                <a:latin typeface="Times New Roman" panose="02020603050405020304" pitchFamily="18" charset="0"/>
                <a:ea typeface="宋体" panose="02010600030101010101" pitchFamily="2" charset="-122"/>
              </a:rPr>
              <a:t>条树边。</a:t>
            </a:r>
          </a:p>
          <a:p>
            <a:pPr eaLnBrk="1" hangingPunct="1">
              <a:defRPr/>
            </a:pPr>
            <a:endParaRPr kumimoji="1" lang="zh-CN" altLang="en-US" b="1"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862988" y="890871"/>
            <a:ext cx="111376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一</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个连通图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，但</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仅有足以构成一棵树的</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827481" y="1858073"/>
            <a:ext cx="84963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一</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棵有</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300036" name="Rectangle 4"/>
          <p:cNvSpPr>
            <a:spLocks noChangeArrowheads="1"/>
          </p:cNvSpPr>
          <p:nvPr/>
        </p:nvSpPr>
        <p:spPr bwMode="auto">
          <a:xfrm>
            <a:off x="3719513" y="6327776"/>
            <a:ext cx="48958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1397508" y="36995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1990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4222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6311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8509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9983789" y="5805489"/>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941778" y="66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35554" y="2328863"/>
            <a:ext cx="1178112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树</a:t>
            </a:r>
            <a:endPar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424114" y="620714"/>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5" name="Rectangle 5"/>
          <p:cNvSpPr>
            <a:spLocks noChangeArrowheads="1"/>
          </p:cNvSpPr>
          <p:nvPr/>
        </p:nvSpPr>
        <p:spPr bwMode="auto">
          <a:xfrm>
            <a:off x="1055292" y="-168498"/>
            <a:ext cx="57607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一、图的深度优先遍历算法 </a:t>
            </a:r>
            <a:r>
              <a:rPr lang="en-US" altLang="zh-CN" sz="3200" b="1" dirty="0">
                <a:solidFill>
                  <a:srgbClr val="0000FF"/>
                </a:solidFill>
                <a:latin typeface="楷体_GB2312"/>
              </a:rPr>
              <a:t>(depth-first search, DFS)</a:t>
            </a:r>
            <a:r>
              <a:rPr lang="zh-CN" altLang="en-US" sz="3200" b="1" dirty="0">
                <a:solidFill>
                  <a:srgbClr val="0000FF"/>
                </a:solidFill>
                <a:latin typeface="楷体_GB2312"/>
              </a:rPr>
              <a:t> </a:t>
            </a:r>
          </a:p>
        </p:txBody>
      </p:sp>
      <p:sp>
        <p:nvSpPr>
          <p:cNvPr id="6" name="Rectangle 6"/>
          <p:cNvSpPr>
            <a:spLocks noChangeArrowheads="1"/>
          </p:cNvSpPr>
          <p:nvPr/>
        </p:nvSpPr>
        <p:spPr bwMode="auto">
          <a:xfrm>
            <a:off x="1235337" y="985242"/>
            <a:ext cx="10153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 图的深度优先遍历算法是遍历时深度优先的算法，是一个递归算法。</a:t>
            </a:r>
            <a:r>
              <a:rPr lang="zh-CN" altLang="en-US" sz="2800" dirty="0">
                <a:solidFill>
                  <a:srgbClr val="0000FF"/>
                </a:solidFill>
                <a:latin typeface="楷体_GB2312"/>
              </a:rPr>
              <a:t>连通图的深度优先遍历递归算法为：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，并将其访问标记置为访问过，即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（2）然后搜索与顶点</a:t>
            </a:r>
            <a:r>
              <a:rPr lang="en-US" altLang="zh-CN" dirty="0">
                <a:solidFill>
                  <a:srgbClr val="080808"/>
                </a:solidFill>
                <a:latin typeface="楷体_GB2312"/>
              </a:rPr>
              <a:t>i</a:t>
            </a:r>
            <a:r>
              <a:rPr lang="zh-CN" altLang="en-US" dirty="0">
                <a:solidFill>
                  <a:srgbClr val="080808"/>
                </a:solidFill>
                <a:latin typeface="楷体_GB2312"/>
              </a:rPr>
              <a:t>有</a:t>
            </a:r>
            <a:r>
              <a:rPr lang="zh-CN" altLang="en-US" dirty="0">
                <a:solidFill>
                  <a:srgbClr val="FF0000"/>
                </a:solidFill>
                <a:latin typeface="楷体_GB2312"/>
              </a:rPr>
              <a:t>边相连的下一个顶点</a:t>
            </a:r>
            <a:r>
              <a:rPr lang="en-US" altLang="zh-CN" dirty="0">
                <a:solidFill>
                  <a:srgbClr val="080808"/>
                </a:solidFill>
                <a:latin typeface="楷体_GB2312"/>
              </a:rPr>
              <a:t>j</a:t>
            </a:r>
            <a:r>
              <a:rPr lang="zh-CN" altLang="en-US" dirty="0">
                <a:solidFill>
                  <a:srgbClr val="080808"/>
                </a:solidFill>
                <a:latin typeface="楷体_GB2312"/>
              </a:rPr>
              <a:t>，若</a:t>
            </a:r>
            <a:r>
              <a:rPr lang="en-US" altLang="zh-CN" dirty="0">
                <a:solidFill>
                  <a:srgbClr val="080808"/>
                </a:solidFill>
                <a:latin typeface="楷体_GB2312"/>
              </a:rPr>
              <a:t>j</a:t>
            </a:r>
            <a:r>
              <a:rPr lang="zh-CN" altLang="en-US" dirty="0">
                <a:solidFill>
                  <a:srgbClr val="080808"/>
                </a:solidFill>
                <a:latin typeface="楷体_GB2312"/>
              </a:rPr>
              <a:t>未被访问过，则访问它，并将</a:t>
            </a:r>
            <a:r>
              <a:rPr lang="en-US" altLang="zh-CN" dirty="0">
                <a:solidFill>
                  <a:srgbClr val="080808"/>
                </a:solidFill>
                <a:latin typeface="楷体_GB2312"/>
              </a:rPr>
              <a:t>j</a:t>
            </a:r>
            <a:r>
              <a:rPr lang="zh-CN" altLang="en-US" dirty="0">
                <a:solidFill>
                  <a:srgbClr val="080808"/>
                </a:solidFill>
                <a:latin typeface="楷体_GB2312"/>
              </a:rPr>
              <a:t>的访问标记置为访问过，</a:t>
            </a:r>
            <a:r>
              <a:rPr lang="en-US" altLang="zh-CN" dirty="0">
                <a:solidFill>
                  <a:srgbClr val="080808"/>
                </a:solidFill>
                <a:latin typeface="楷体_GB2312"/>
              </a:rPr>
              <a:t>visited[j]=1</a:t>
            </a:r>
            <a:r>
              <a:rPr lang="zh-CN" altLang="en-US" dirty="0">
                <a:solidFill>
                  <a:srgbClr val="080808"/>
                </a:solidFill>
                <a:latin typeface="楷体_GB2312"/>
              </a:rPr>
              <a:t>，然后从</a:t>
            </a:r>
            <a:r>
              <a:rPr lang="en-US" altLang="zh-CN" dirty="0">
                <a:solidFill>
                  <a:srgbClr val="080808"/>
                </a:solidFill>
                <a:latin typeface="楷体_GB2312"/>
              </a:rPr>
              <a:t>j</a:t>
            </a:r>
            <a:r>
              <a:rPr lang="zh-CN" altLang="en-US" dirty="0">
                <a:solidFill>
                  <a:srgbClr val="080808"/>
                </a:solidFill>
                <a:latin typeface="楷体_GB2312"/>
              </a:rPr>
              <a:t>开始重复此过程，若</a:t>
            </a:r>
            <a:r>
              <a:rPr lang="en-US" altLang="zh-CN" dirty="0">
                <a:solidFill>
                  <a:srgbClr val="080808"/>
                </a:solidFill>
                <a:latin typeface="楷体_GB2312"/>
              </a:rPr>
              <a:t>j</a:t>
            </a:r>
            <a:r>
              <a:rPr lang="zh-CN" altLang="en-US" dirty="0">
                <a:solidFill>
                  <a:srgbClr val="080808"/>
                </a:solidFill>
                <a:latin typeface="楷体_GB2312"/>
              </a:rPr>
              <a:t>已访问，再看与</a:t>
            </a:r>
            <a:r>
              <a:rPr lang="en-US" altLang="zh-CN" dirty="0">
                <a:solidFill>
                  <a:srgbClr val="080808"/>
                </a:solidFill>
                <a:latin typeface="楷体_GB2312"/>
              </a:rPr>
              <a:t>i</a:t>
            </a:r>
            <a:r>
              <a:rPr lang="zh-CN" altLang="en-US" dirty="0">
                <a:solidFill>
                  <a:srgbClr val="080808"/>
                </a:solidFill>
                <a:latin typeface="楷体_GB2312"/>
              </a:rPr>
              <a:t>有边相连的其他顶点；</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r>
              <a:rPr lang="en-US" altLang="zh-CN" dirty="0">
                <a:solidFill>
                  <a:srgbClr val="080808"/>
                </a:solidFill>
                <a:latin typeface="楷体_GB2312"/>
              </a:rPr>
              <a:t>（3）</a:t>
            </a:r>
            <a:r>
              <a:rPr lang="zh-CN" altLang="en-US" dirty="0">
                <a:solidFill>
                  <a:srgbClr val="080808"/>
                </a:solidFill>
                <a:latin typeface="楷体_GB2312"/>
              </a:rPr>
              <a:t>若与</a:t>
            </a:r>
            <a:r>
              <a:rPr lang="en-US" altLang="zh-CN" dirty="0">
                <a:solidFill>
                  <a:srgbClr val="080808"/>
                </a:solidFill>
                <a:latin typeface="楷体_GB2312"/>
              </a:rPr>
              <a:t>i</a:t>
            </a:r>
            <a:r>
              <a:rPr lang="zh-CN" altLang="en-US" dirty="0">
                <a:solidFill>
                  <a:srgbClr val="080808"/>
                </a:solidFill>
                <a:latin typeface="楷体_GB2312"/>
              </a:rPr>
              <a:t>有边相连的顶点都被访问过，则</a:t>
            </a:r>
            <a:r>
              <a:rPr lang="zh-CN" altLang="en-US" dirty="0">
                <a:solidFill>
                  <a:srgbClr val="FF0000"/>
                </a:solidFill>
                <a:latin typeface="楷体_GB2312"/>
              </a:rPr>
              <a:t>退回到前一个访问顶点</a:t>
            </a:r>
            <a:r>
              <a:rPr lang="zh-CN" altLang="en-US" dirty="0">
                <a:solidFill>
                  <a:srgbClr val="080808"/>
                </a:solidFill>
                <a:latin typeface="楷体_GB2312"/>
              </a:rPr>
              <a:t>并重复刚才的过程，直到图中所有顶点都被访问完为止。</a:t>
            </a:r>
            <a:endParaRPr lang="en-US" altLang="zh-CN" dirty="0">
              <a:solidFill>
                <a:srgbClr val="080808"/>
              </a:solidFill>
              <a:latin typeface="楷体_GB2312"/>
            </a:endParaRPr>
          </a:p>
          <a:p>
            <a:pPr indent="266700"/>
            <a:endParaRPr lang="en-US" altLang="zh-CN" dirty="0">
              <a:solidFill>
                <a:srgbClr val="080808"/>
              </a:solidFill>
              <a:latin typeface="楷体_GB2312"/>
            </a:endParaRPr>
          </a:p>
          <a:p>
            <a:pPr indent="266700"/>
            <a:r>
              <a:rPr lang="zh-CN" altLang="en-US" dirty="0">
                <a:solidFill>
                  <a:srgbClr val="0000FF"/>
                </a:solidFill>
                <a:latin typeface="楷体_GB2312"/>
              </a:rPr>
              <a:t>上述递归算法属于回溯算法</a:t>
            </a:r>
            <a:endParaRPr lang="zh-CN" altLang="en-US" dirty="0">
              <a:solidFill>
                <a:srgbClr val="080808"/>
              </a:solidFill>
              <a:latin typeface="楷体_GB2312"/>
            </a:endParaRPr>
          </a:p>
        </p:txBody>
      </p:sp>
      <p:sp>
        <p:nvSpPr>
          <p:cNvPr id="2" name="矩形 1"/>
          <p:cNvSpPr/>
          <p:nvPr/>
        </p:nvSpPr>
        <p:spPr>
          <a:xfrm>
            <a:off x="2424114" y="6140077"/>
            <a:ext cx="8497092" cy="523220"/>
          </a:xfrm>
          <a:prstGeom prst="rect">
            <a:avLst/>
          </a:prstGeom>
        </p:spPr>
        <p:txBody>
          <a:bodyPr wrap="square">
            <a:spAutoFit/>
          </a:bodyPr>
          <a:lstStyle/>
          <a:p>
            <a:r>
              <a:rPr kumimoji="1" lang="zh-CN" altLang="en-US" b="1" u="sng" dirty="0">
                <a:solidFill>
                  <a:srgbClr val="FF6600"/>
                </a:solidFill>
                <a:latin typeface="Times New Roman" panose="02020603050405020304" pitchFamily="18" charset="0"/>
              </a:rPr>
              <a:t> 可以得到</a:t>
            </a:r>
            <a:r>
              <a:rPr kumimoji="1" lang="zh-CN" altLang="en-US" sz="2800" b="1" u="sng" dirty="0">
                <a:solidFill>
                  <a:schemeClr val="tx2"/>
                </a:solidFill>
                <a:latin typeface="Times New Roman" panose="02020603050405020304" pitchFamily="18" charset="0"/>
              </a:rPr>
              <a:t>深度优先搜索树</a:t>
            </a:r>
            <a:r>
              <a:rPr kumimoji="1" lang="zh-CN" altLang="en-US" sz="2800" b="1" u="sng" dirty="0">
                <a:latin typeface="Times New Roman" panose="02020603050405020304" pitchFamily="18" charset="0"/>
              </a:rPr>
              <a:t>（</a:t>
            </a:r>
            <a:r>
              <a:rPr kumimoji="1" lang="en-US" altLang="zh-CN" sz="2800" b="1" u="sng" dirty="0">
                <a:latin typeface="Times New Roman" panose="02020603050405020304" pitchFamily="18" charset="0"/>
              </a:rPr>
              <a:t>depth-first search tree</a:t>
            </a:r>
            <a:r>
              <a:rPr kumimoji="1" lang="zh-CN" altLang="en-US" sz="2800" b="1" u="sng" dirty="0">
                <a:latin typeface="Times New Roman" panose="02020603050405020304" pitchFamily="18" charset="0"/>
              </a:rPr>
              <a:t>）</a:t>
            </a:r>
            <a:endParaRPr lang="zh-CN" altLang="en-US" sz="2800" u="sng" dirty="0"/>
          </a:p>
        </p:txBody>
      </p:sp>
    </p:spTree>
    <p:extLst>
      <p:ext uri="{BB962C8B-B14F-4D97-AF65-F5344CB8AC3E}">
        <p14:creationId xmlns:p14="http://schemas.microsoft.com/office/powerpoint/2010/main" val="265751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6600825" y="20605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508" y="4869161"/>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8336757" y="2322028"/>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1905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2135189"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2063751" y="4581526"/>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8226425" y="2886076"/>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8151814" y="1714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8226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7227889"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7289800" y="987426"/>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7816851" y="17970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8993189" y="105410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9029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6707189"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6757989"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7866064"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7539039" y="457201"/>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6824663" y="1322389"/>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9580564"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8470901" y="1819276"/>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8521701"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9631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8753476" y="1446214"/>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9378951" y="1355726"/>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8151814"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6953251"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8051800" y="2211389"/>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8355014"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5562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4206875" y="3611563"/>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3687764"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4789488" y="3429000"/>
            <a:ext cx="1255712" cy="669926"/>
            <a:chOff x="0" y="0"/>
            <a:chExt cx="791" cy="422"/>
          </a:xfrm>
        </p:grpSpPr>
        <p:sp>
          <p:nvSpPr>
            <p:cNvPr id="115794" name="Text Box 13"/>
            <p:cNvSpPr txBox="1"/>
            <p:nvPr/>
          </p:nvSpPr>
          <p:spPr>
            <a:xfrm>
              <a:off x="486" y="92"/>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91"/>
              <a:chOff x="0" y="0"/>
              <a:chExt cx="408" cy="291"/>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6157913" y="3357563"/>
            <a:ext cx="1255712" cy="739774"/>
            <a:chOff x="0" y="0"/>
            <a:chExt cx="791" cy="466"/>
          </a:xfrm>
        </p:grpSpPr>
        <p:sp>
          <p:nvSpPr>
            <p:cNvPr id="115790" name="Text Box 18"/>
            <p:cNvSpPr txBox="1"/>
            <p:nvPr/>
          </p:nvSpPr>
          <p:spPr>
            <a:xfrm>
              <a:off x="486" y="136"/>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91"/>
              <a:chOff x="0" y="0"/>
              <a:chExt cx="408" cy="291"/>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7526338" y="3357564"/>
            <a:ext cx="1327150" cy="741363"/>
            <a:chOff x="0" y="0"/>
            <a:chExt cx="836" cy="467"/>
          </a:xfrm>
        </p:grpSpPr>
        <p:sp>
          <p:nvSpPr>
            <p:cNvPr id="115786" name="Text Box 23"/>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91"/>
              <a:chOff x="0" y="0"/>
              <a:chExt cx="408" cy="291"/>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5848351" y="3859214"/>
            <a:ext cx="1222375" cy="798513"/>
            <a:chOff x="0" y="0"/>
            <a:chExt cx="770" cy="503"/>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4408489" y="3930650"/>
            <a:ext cx="1366837" cy="681038"/>
            <a:chOff x="0" y="0"/>
            <a:chExt cx="861" cy="429"/>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9017000" y="3357564"/>
            <a:ext cx="1327150" cy="741363"/>
            <a:chOff x="0" y="0"/>
            <a:chExt cx="836" cy="467"/>
          </a:xfrm>
        </p:grpSpPr>
        <p:sp>
          <p:nvSpPr>
            <p:cNvPr id="115778" name="Text Box 60"/>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91"/>
              <a:chOff x="0" y="0"/>
              <a:chExt cx="408" cy="291"/>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8801101" y="3859214"/>
            <a:ext cx="1222375" cy="728663"/>
            <a:chOff x="0" y="0"/>
            <a:chExt cx="770" cy="459"/>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7432676" y="3932239"/>
            <a:ext cx="1222375" cy="728663"/>
            <a:chOff x="0" y="0"/>
            <a:chExt cx="770" cy="459"/>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8456613" y="44973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8742363" y="3987800"/>
            <a:ext cx="679450" cy="738188"/>
            <a:chOff x="0" y="0"/>
            <a:chExt cx="552" cy="465"/>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8383588" y="3992563"/>
            <a:ext cx="338138" cy="581024"/>
            <a:chOff x="0" y="0"/>
            <a:chExt cx="213" cy="366"/>
          </a:xfrm>
        </p:grpSpPr>
        <p:sp>
          <p:nvSpPr>
            <p:cNvPr id="115770"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8456613" y="5372100"/>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8704264" y="4946651"/>
            <a:ext cx="739775" cy="733749"/>
            <a:chOff x="0" y="0"/>
            <a:chExt cx="497" cy="470"/>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8383588" y="4862513"/>
            <a:ext cx="338138" cy="581024"/>
            <a:chOff x="0" y="0"/>
            <a:chExt cx="213" cy="366"/>
          </a:xfrm>
        </p:grpSpPr>
        <p:sp>
          <p:nvSpPr>
            <p:cNvPr id="115766"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8543925" y="63007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8815388" y="5803900"/>
            <a:ext cx="558800" cy="738188"/>
            <a:chOff x="0" y="0"/>
            <a:chExt cx="420" cy="465"/>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8455025" y="5808663"/>
            <a:ext cx="338138" cy="581024"/>
            <a:chOff x="0" y="0"/>
            <a:chExt cx="213" cy="366"/>
          </a:xfrm>
        </p:grpSpPr>
        <p:sp>
          <p:nvSpPr>
            <p:cNvPr id="115762"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3797301" y="4179889"/>
            <a:ext cx="49244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983432" y="0"/>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03512" y="872456"/>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9495" y="1164907"/>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设图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有</a:t>
            </a:r>
            <a:r>
              <a:rPr kumimoji="1" lang="en-US" altLang="zh-CN" sz="2800" b="1" dirty="0">
                <a:latin typeface="Times New Roman" panose="02020603050405020304" pitchFamily="18" charset="0"/>
              </a:rPr>
              <a:t>n</a:t>
            </a:r>
            <a:r>
              <a:rPr kumimoji="1" lang="zh-CN" altLang="en-US" sz="2800" b="1" dirty="0">
                <a:latin typeface="Times New Roman" panose="02020603050405020304" pitchFamily="18" charset="0"/>
              </a:rPr>
              <a:t>个顶点、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条边。</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DFS</a:t>
            </a:r>
            <a:r>
              <a:rPr kumimoji="1" lang="zh-CN" altLang="en-US" sz="2800" b="1" dirty="0">
                <a:latin typeface="Times New Roman" panose="02020603050405020304" pitchFamily="18" charset="0"/>
              </a:rPr>
              <a:t>对每一条边处理一次，每个顶点访问一次。</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邻接矩阵</a:t>
            </a:r>
            <a:r>
              <a:rPr kumimoji="1" lang="zh-CN" altLang="en-US" sz="2800" b="1" dirty="0">
                <a:latin typeface="Times New Roman" panose="02020603050405020304" pitchFamily="18" charset="0"/>
              </a:rPr>
              <a:t>作存储结构：处理</a:t>
            </a:r>
            <a:r>
              <a:rPr kumimoji="1" lang="zh-CN" altLang="en-US" sz="2800" b="1" dirty="0"/>
              <a:t>所有的边</a:t>
            </a:r>
            <a:r>
              <a:rPr kumimoji="1" lang="zh-CN" altLang="en-US" sz="2800" b="1" dirty="0">
                <a:latin typeface="Times New Roman" panose="02020603050405020304" pitchFamily="18" charset="0"/>
              </a:rPr>
              <a:t>需</a:t>
            </a:r>
            <a:r>
              <a:rPr kumimoji="1" lang="en-US" altLang="zh-CN" sz="2800" b="1" dirty="0">
                <a:latin typeface="Times New Roman" panose="02020603050405020304" pitchFamily="18" charset="0"/>
              </a:rPr>
              <a:t>O(n</a:t>
            </a:r>
            <a:r>
              <a:rPr kumimoji="1" lang="en-US" altLang="zh-CN" sz="2800" b="1" baseline="30000" dirty="0">
                <a:latin typeface="Times New Roman" panose="02020603050405020304" pitchFamily="18" charset="0"/>
              </a:rPr>
              <a:t>2</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的时间</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O(n</a:t>
            </a:r>
            <a:r>
              <a:rPr kumimoji="1" lang="en-US" altLang="zh-CN" sz="2800" b="1" baseline="30000" dirty="0">
                <a:solidFill>
                  <a:srgbClr val="FF0000"/>
                </a:solidFill>
                <a:latin typeface="Times New Roman" panose="02020603050405020304" pitchFamily="18" charset="0"/>
              </a:rPr>
              <a:t>2</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邻接表</a:t>
            </a:r>
            <a:r>
              <a:rPr kumimoji="1" lang="zh-CN" altLang="en-US" sz="2800" b="1" dirty="0">
                <a:latin typeface="Times New Roman" panose="02020603050405020304" pitchFamily="18" charset="0"/>
              </a:rPr>
              <a:t>作存储结构：由于对邻接表中的每个边结点仅检测一次，而边结点共有</a:t>
            </a:r>
            <a:r>
              <a:rPr kumimoji="1" lang="en-US" altLang="zh-CN" sz="2800" b="1" dirty="0">
                <a:latin typeface="Times New Roman" panose="02020603050405020304" pitchFamily="18" charset="0"/>
              </a:rPr>
              <a:t>2e</a:t>
            </a:r>
            <a:r>
              <a:rPr kumimoji="1" lang="zh-CN" altLang="en-US" sz="2800" b="1" dirty="0">
                <a:latin typeface="Times New Roman" panose="02020603050405020304" pitchFamily="18" charset="0"/>
              </a:rPr>
              <a:t>个，所以处理</a:t>
            </a:r>
            <a:r>
              <a:rPr kumimoji="1" lang="zh-CN" altLang="en-US" sz="2800" b="1" dirty="0"/>
              <a:t>所有边</a:t>
            </a:r>
            <a:r>
              <a:rPr kumimoji="1" lang="zh-CN" altLang="en-US" sz="2800" b="1" dirty="0">
                <a:latin typeface="Times New Roman" panose="02020603050405020304" pitchFamily="18" charset="0"/>
              </a:rPr>
              <a:t>的时间可记为</a:t>
            </a:r>
            <a:r>
              <a:rPr kumimoji="1" lang="en-US" altLang="zh-CN" sz="2800" b="1" dirty="0">
                <a:latin typeface="Times New Roman" panose="02020603050405020304" pitchFamily="18" charset="0"/>
              </a:rPr>
              <a:t>O(e)</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a:t>
            </a:r>
            <a:r>
              <a:rPr kumimoji="1" lang="en-US" altLang="zh-CN" sz="2800" b="1" dirty="0" err="1">
                <a:solidFill>
                  <a:srgbClr val="FF0000"/>
                </a:solidFill>
                <a:latin typeface="Times New Roman" panose="02020603050405020304" pitchFamily="18" charset="0"/>
              </a:rPr>
              <a:t>n+e</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p:txBody>
      </p:sp>
      <p:sp>
        <p:nvSpPr>
          <p:cNvPr id="3" name="Rectangle 3"/>
          <p:cNvSpPr txBox="1"/>
          <p:nvPr/>
        </p:nvSpPr>
        <p:spPr>
          <a:xfrm>
            <a:off x="1055440" y="13995"/>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grpSp>
        <p:nvGrpSpPr>
          <p:cNvPr id="4" name="组合 124"/>
          <p:cNvGrpSpPr>
            <a:grpSpLocks/>
          </p:cNvGrpSpPr>
          <p:nvPr/>
        </p:nvGrpSpPr>
        <p:grpSpPr bwMode="auto">
          <a:xfrm>
            <a:off x="8832304" y="1722438"/>
            <a:ext cx="3240087" cy="3376612"/>
            <a:chOff x="0" y="0"/>
            <a:chExt cx="3732212" cy="3736975"/>
          </a:xfrm>
        </p:grpSpPr>
        <p:sp>
          <p:nvSpPr>
            <p:cNvPr id="5"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6" name="Group 40"/>
            <p:cNvGrpSpPr>
              <a:grpSpLocks/>
            </p:cNvGrpSpPr>
            <p:nvPr/>
          </p:nvGrpSpPr>
          <p:grpSpPr bwMode="auto">
            <a:xfrm>
              <a:off x="1646237" y="0"/>
              <a:ext cx="773113" cy="501650"/>
              <a:chOff x="0" y="0"/>
              <a:chExt cx="487" cy="316"/>
            </a:xfrm>
          </p:grpSpPr>
          <p:sp>
            <p:nvSpPr>
              <p:cNvPr id="31"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32"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7"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0"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4"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5"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0"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1"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2"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3"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6"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55440" y="-168498"/>
            <a:ext cx="5904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二、 图的广度优先遍历算法</a:t>
            </a:r>
            <a:r>
              <a:rPr lang="en-US" altLang="zh-CN" sz="3200" b="1" dirty="0">
                <a:solidFill>
                  <a:srgbClr val="0000FF"/>
                </a:solidFill>
                <a:latin typeface="楷体_GB2312"/>
              </a:rPr>
              <a:t>(breadth-first search, BFS)</a:t>
            </a:r>
            <a:r>
              <a:rPr lang="zh-CN" altLang="en-US" sz="3200" b="1" dirty="0">
                <a:solidFill>
                  <a:srgbClr val="0000FF"/>
                </a:solidFill>
                <a:latin typeface="楷体_GB2312"/>
              </a:rPr>
              <a:t> </a:t>
            </a:r>
          </a:p>
        </p:txBody>
      </p:sp>
      <p:sp>
        <p:nvSpPr>
          <p:cNvPr id="5" name="Rectangle 5"/>
          <p:cNvSpPr>
            <a:spLocks noChangeArrowheads="1"/>
          </p:cNvSpPr>
          <p:nvPr/>
        </p:nvSpPr>
        <p:spPr bwMode="auto">
          <a:xfrm>
            <a:off x="1052668" y="1268760"/>
            <a:ext cx="1041648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图的广度优先遍历算法是一个</a:t>
            </a:r>
            <a:r>
              <a:rPr lang="zh-CN" altLang="en-US" sz="2800" dirty="0">
                <a:solidFill>
                  <a:srgbClr val="FF0000"/>
                </a:solidFill>
                <a:latin typeface="楷体_GB2312"/>
              </a:rPr>
              <a:t>分层搜索</a:t>
            </a:r>
            <a:r>
              <a:rPr lang="zh-CN" altLang="en-US" sz="2800" dirty="0">
                <a:solidFill>
                  <a:srgbClr val="080808"/>
                </a:solidFill>
                <a:latin typeface="楷体_GB2312"/>
              </a:rPr>
              <a:t>的过程，需要一个队列以保持访问过的顶点的顺序，以便按访问过的顶点的顺序来访问这些顶点的邻接顶点。</a:t>
            </a:r>
            <a:r>
              <a:rPr lang="zh-CN" altLang="en-US" sz="2800" dirty="0">
                <a:solidFill>
                  <a:srgbClr val="0000FF"/>
                </a:solidFill>
                <a:latin typeface="楷体_GB2312"/>
              </a:rPr>
              <a:t>连通图的广度优先遍历算法为：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，并将其访问标志置为已被访问，即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（2）接着依次访问与顶点</a:t>
            </a:r>
            <a:r>
              <a:rPr lang="en-US" altLang="zh-CN" dirty="0">
                <a:solidFill>
                  <a:srgbClr val="080808"/>
                </a:solidFill>
                <a:latin typeface="楷体_GB2312"/>
              </a:rPr>
              <a:t>i</a:t>
            </a:r>
            <a:r>
              <a:rPr lang="zh-CN" altLang="en-US" dirty="0">
                <a:solidFill>
                  <a:srgbClr val="FF0000"/>
                </a:solidFill>
                <a:latin typeface="楷体_GB2312"/>
              </a:rPr>
              <a:t>有边相连的所有顶点</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（3）然后再按顺序访问与</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有边相连又未曾访问过的顶点；</a:t>
            </a:r>
          </a:p>
        </p:txBody>
      </p:sp>
      <p:sp>
        <p:nvSpPr>
          <p:cNvPr id="6" name="矩形 5"/>
          <p:cNvSpPr/>
          <p:nvPr/>
        </p:nvSpPr>
        <p:spPr>
          <a:xfrm>
            <a:off x="2423444" y="5415608"/>
            <a:ext cx="7344816" cy="461665"/>
          </a:xfrm>
          <a:prstGeom prst="rect">
            <a:avLst/>
          </a:prstGeom>
        </p:spPr>
        <p:txBody>
          <a:bodyPr wrap="square">
            <a:spAutoFit/>
          </a:bodyPr>
          <a:lstStyle/>
          <a:p>
            <a:r>
              <a:rPr kumimoji="1" lang="zh-CN" altLang="en-US" sz="2000" b="1" u="sng" dirty="0">
                <a:solidFill>
                  <a:srgbClr val="FF6600"/>
                </a:solidFill>
                <a:latin typeface="Times New Roman" panose="02020603050405020304" pitchFamily="18" charset="0"/>
              </a:rPr>
              <a:t> 可以得到</a:t>
            </a:r>
            <a:r>
              <a:rPr kumimoji="1" lang="zh-CN" altLang="en-US" b="1" u="sng" dirty="0">
                <a:solidFill>
                  <a:schemeClr val="tx2"/>
                </a:solidFill>
                <a:latin typeface="Times New Roman" panose="02020603050405020304" pitchFamily="18" charset="0"/>
              </a:rPr>
              <a:t>广度优先搜索树</a:t>
            </a:r>
            <a:r>
              <a:rPr kumimoji="1" lang="zh-CN" altLang="en-US" b="1" u="sng" dirty="0">
                <a:latin typeface="Times New Roman" panose="02020603050405020304" pitchFamily="18" charset="0"/>
              </a:rPr>
              <a:t>（</a:t>
            </a:r>
            <a:r>
              <a:rPr kumimoji="1" lang="en-US" altLang="zh-CN" b="1" u="sng" dirty="0">
                <a:latin typeface="Times New Roman" panose="02020603050405020304" pitchFamily="18" charset="0"/>
              </a:rPr>
              <a:t>breadth-first search tree</a:t>
            </a:r>
            <a:r>
              <a:rPr kumimoji="1" lang="zh-CN" altLang="en-US" b="1" u="sng" dirty="0">
                <a:latin typeface="Times New Roman" panose="02020603050405020304" pitchFamily="18" charset="0"/>
              </a:rPr>
              <a:t>）</a:t>
            </a:r>
            <a:endParaRPr lang="zh-CN" altLang="en-US" u="sng" dirty="0"/>
          </a:p>
        </p:txBody>
      </p:sp>
    </p:spTree>
    <p:extLst>
      <p:ext uri="{BB962C8B-B14F-4D97-AF65-F5344CB8AC3E}">
        <p14:creationId xmlns:p14="http://schemas.microsoft.com/office/powerpoint/2010/main" val="37746958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1441452" y="828739"/>
            <a:ext cx="7772400" cy="609600"/>
          </a:xfrm>
        </p:spPr>
        <p:txBody>
          <a:bodyPr/>
          <a:lstStyle/>
          <a:p>
            <a:pPr eaLnBrk="1" hangingPunct="1">
              <a:buFont typeface="Wingdings" panose="05000000000000000000" pitchFamily="2" charset="2"/>
              <a:buNone/>
              <a:defRPr/>
            </a:pPr>
            <a:r>
              <a:rPr kumimoji="1" lang="zh-CN" altLang="en-US" sz="2800" b="1" dirty="0"/>
              <a:t>例：</a:t>
            </a:r>
          </a:p>
        </p:txBody>
      </p:sp>
      <p:grpSp>
        <p:nvGrpSpPr>
          <p:cNvPr id="89091" name="Group 41"/>
          <p:cNvGrpSpPr>
            <a:grpSpLocks/>
          </p:cNvGrpSpPr>
          <p:nvPr/>
        </p:nvGrpSpPr>
        <p:grpSpPr bwMode="auto">
          <a:xfrm>
            <a:off x="2211388" y="465139"/>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2135188" y="4149726"/>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8361364" y="3228976"/>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8277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8361364"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7224714"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7294564" y="1085851"/>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7894639"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9234489"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9275764"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6630989" y="1962151"/>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6688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7951788" y="1962151"/>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7578726" y="485776"/>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8745539"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6764339"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7602539" y="1473201"/>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9904414"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8640764"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8697914"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9961564"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8961438" y="1603376"/>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9674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8277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6910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5410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7104063" y="3789364"/>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983432" y="44624"/>
            <a:ext cx="8839200" cy="647700"/>
          </a:xfrm>
        </p:spPr>
        <p:txBody>
          <a:bodyPr/>
          <a:lstStyle/>
          <a:p>
            <a:pPr eaLnBrk="1" hangingPunct="1">
              <a:buFont typeface="Wingdings" panose="05000000000000000000" pitchFamily="2" charset="2"/>
              <a:buNone/>
              <a:defRPr/>
            </a:pPr>
            <a:r>
              <a:rPr kumimoji="1" lang="zh-CN" altLang="en-US" sz="3600" b="1" dirty="0">
                <a:solidFill>
                  <a:srgbClr val="0000FF"/>
                </a:solidFill>
                <a:latin typeface="Times New Roman" panose="02020603050405020304" pitchFamily="18" charset="0"/>
              </a:rPr>
              <a:t>图广度优先搜索算法</a:t>
            </a:r>
            <a:endParaRPr kumimoji="1" lang="zh-CN" altLang="en-US" sz="2800" b="1" dirty="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a:solidFill>
                <a:srgbClr val="0000FF"/>
              </a:solidFill>
              <a:latin typeface="Times New Roman" panose="02020603050405020304" pitchFamily="18" charset="0"/>
            </a:endParaRPr>
          </a:p>
        </p:txBody>
      </p:sp>
      <p:sp>
        <p:nvSpPr>
          <p:cNvPr id="124931" name="Text Box 2"/>
          <p:cNvSpPr txBox="1"/>
          <p:nvPr/>
        </p:nvSpPr>
        <p:spPr>
          <a:xfrm>
            <a:off x="1938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911424" y="116632"/>
            <a:ext cx="7793038" cy="492125"/>
          </a:xfrm>
        </p:spPr>
        <p:txBody>
          <a:bodyPr>
            <a:normAutofit fontScale="90000"/>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245988" y="1484313"/>
            <a:ext cx="808226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a:t>每个顶点至多进一次队列</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遍历图的过程实质上是通过边或弧找邻接点的过程</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因此广度优先搜索遍历图的时间复杂度和深度优先搜索遍历相同，两者不同之处仅在于对顶点访问的顺序不同。 </a:t>
            </a:r>
          </a:p>
          <a:p>
            <a:pPr eaLnBrk="1" hangingPunct="1">
              <a:defRPr/>
            </a:pPr>
            <a:endParaRPr kumimoji="1" lang="zh-CN" altLang="en-US" sz="2400" dirty="0"/>
          </a:p>
        </p:txBody>
      </p:sp>
      <p:grpSp>
        <p:nvGrpSpPr>
          <p:cNvPr id="4" name="Group 41"/>
          <p:cNvGrpSpPr>
            <a:grpSpLocks/>
          </p:cNvGrpSpPr>
          <p:nvPr/>
        </p:nvGrpSpPr>
        <p:grpSpPr bwMode="auto">
          <a:xfrm>
            <a:off x="8412460" y="1673225"/>
            <a:ext cx="3732212" cy="3736975"/>
            <a:chOff x="0" y="0"/>
            <a:chExt cx="2351" cy="2354"/>
          </a:xfrm>
        </p:grpSpPr>
        <p:sp>
          <p:nvSpPr>
            <p:cNvPr id="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6"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4"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1055440" y="1117409"/>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16</a:t>
              </a:r>
            </a:p>
          </p:txBody>
        </p:sp>
      </p:grpSp>
      <p:sp>
        <p:nvSpPr>
          <p:cNvPr id="57" name="Text Box 57"/>
          <p:cNvSpPr txBox="1">
            <a:spLocks noChangeArrowheads="1"/>
          </p:cNvSpPr>
          <p:nvPr/>
        </p:nvSpPr>
        <p:spPr bwMode="auto">
          <a:xfrm>
            <a:off x="964327" y="4868671"/>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6600FF"/>
                </a:solidFill>
              </a:rPr>
              <a:t>DFS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r>
              <a:rPr lang="en-US" altLang="zh-CN" sz="2800" dirty="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3"/>
          <p:cNvGrpSpPr>
            <a:grpSpLocks/>
          </p:cNvGrpSpPr>
          <p:nvPr/>
        </p:nvGrpSpPr>
        <p:grpSpPr bwMode="auto">
          <a:xfrm>
            <a:off x="7162800" y="1207573"/>
            <a:ext cx="3276600" cy="2990850"/>
            <a:chOff x="154" y="122"/>
            <a:chExt cx="1430" cy="966"/>
          </a:xfrm>
        </p:grpSpPr>
        <p:sp>
          <p:nvSpPr>
            <p:cNvPr id="60"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63"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66"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69"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72"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75"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78"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81"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2"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93"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94"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95"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96"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97"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98"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9"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00"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01"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spTree>
    <p:extLst>
      <p:ext uri="{BB962C8B-B14F-4D97-AF65-F5344CB8AC3E}">
        <p14:creationId xmlns:p14="http://schemas.microsoft.com/office/powerpoint/2010/main" val="35933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9" name="Group 3"/>
          <p:cNvGrpSpPr>
            <a:grpSpLocks/>
          </p:cNvGrpSpPr>
          <p:nvPr/>
        </p:nvGrpSpPr>
        <p:grpSpPr bwMode="auto">
          <a:xfrm>
            <a:off x="4662115" y="3920804"/>
            <a:ext cx="3276600" cy="2820564"/>
            <a:chOff x="154" y="122"/>
            <a:chExt cx="1430" cy="911"/>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dirty="0">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grpSp>
      <p:grpSp>
        <p:nvGrpSpPr>
          <p:cNvPr id="111620" name="Group 250"/>
          <p:cNvGrpSpPr>
            <a:grpSpLocks/>
          </p:cNvGrpSpPr>
          <p:nvPr/>
        </p:nvGrpSpPr>
        <p:grpSpPr bwMode="auto">
          <a:xfrm>
            <a:off x="6816650" y="70537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1127448" y="66541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727751" y="746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Tree>
    <p:extLst>
      <p:ext uri="{BB962C8B-B14F-4D97-AF65-F5344CB8AC3E}">
        <p14:creationId xmlns:p14="http://schemas.microsoft.com/office/powerpoint/2010/main" val="26208760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767408" y="92453"/>
            <a:ext cx="7793038" cy="593725"/>
          </a:xfrm>
        </p:spPr>
        <p:txBody>
          <a:bodyPr>
            <a:normAutofit fontScale="90000"/>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1949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图的遍历：</a:t>
            </a:r>
            <a:r>
              <a:rPr lang="en-US" altLang="zh-CN" sz="3200" b="1" noProof="1">
                <a:ea typeface="宋体" panose="02010600030101010101" pitchFamily="2" charset="-122"/>
              </a:rPr>
              <a:t>DFS</a:t>
            </a:r>
            <a:r>
              <a:rPr lang="zh-CN" altLang="en-US" sz="3200" b="1" noProof="1">
                <a:ea typeface="宋体" panose="02010600030101010101" pitchFamily="2" charset="-122"/>
              </a:rPr>
              <a:t>，</a:t>
            </a:r>
            <a:r>
              <a:rPr lang="en-US" altLang="zh-CN" sz="3200" b="1" noProof="1">
                <a:ea typeface="宋体" panose="02010600030101010101" pitchFamily="2" charset="-122"/>
              </a:rPr>
              <a:t>BFS</a:t>
            </a:r>
          </a:p>
        </p:txBody>
      </p:sp>
      <p:grpSp>
        <p:nvGrpSpPr>
          <p:cNvPr id="75780" name="Group 4"/>
          <p:cNvGrpSpPr>
            <a:grpSpLocks/>
          </p:cNvGrpSpPr>
          <p:nvPr/>
        </p:nvGrpSpPr>
        <p:grpSpPr bwMode="auto">
          <a:xfrm>
            <a:off x="2342009"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3959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322"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6964808" y="3247331"/>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文本框 1"/>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954721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055440" y="0"/>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dirty="0">
                <a:solidFill>
                  <a:srgbClr val="0000FF"/>
                </a:solidFill>
              </a:rPr>
              <a:t>第八章   图</a:t>
            </a:r>
            <a:endParaRPr lang="zh-CN" altLang="en-US" sz="4000" dirty="0">
              <a:solidFill>
                <a:srgbClr val="0000FF"/>
              </a:solidFill>
            </a:endParaRPr>
          </a:p>
        </p:txBody>
      </p:sp>
      <p:sp>
        <p:nvSpPr>
          <p:cNvPr id="3" name="矩形 2"/>
          <p:cNvSpPr/>
          <p:nvPr/>
        </p:nvSpPr>
        <p:spPr>
          <a:xfrm>
            <a:off x="2855640" y="1124744"/>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5382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6672263" y="2351089"/>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9224" name="椭圆 5"/>
          <p:cNvSpPr/>
          <p:nvPr/>
        </p:nvSpPr>
        <p:spPr>
          <a:xfrm>
            <a:off x="6643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106504" name="TextBox 13"/>
          <p:cNvSpPr txBox="1"/>
          <p:nvPr/>
        </p:nvSpPr>
        <p:spPr>
          <a:xfrm>
            <a:off x="6960096"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zh-CN" altLang="en-US" sz="2000" b="1" i="1" noProof="1">
                <a:solidFill>
                  <a:srgbClr val="000000"/>
                </a:solidFill>
                <a:latin typeface="Times New Roman" panose="02020603050405020304" pitchFamily="18" charset="0"/>
                <a:ea typeface="宋体" panose="02010600030101010101" pitchFamily="2" charset="-122"/>
              </a:rPr>
              <a:t>最小生成树</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2——</a:t>
            </a:r>
            <a:r>
              <a:rPr lang="zh-CN" altLang="en-US" sz="2000" b="1" i="1" noProof="1">
                <a:solidFill>
                  <a:srgbClr val="000000"/>
                </a:solidFill>
                <a:latin typeface="Times New Roman" panose="02020603050405020304" pitchFamily="18" charset="0"/>
                <a:ea typeface="宋体" panose="02010600030101010101" pitchFamily="2" charset="-122"/>
              </a:rPr>
              <a:t>最短路径</a:t>
            </a:r>
          </a:p>
        </p:txBody>
      </p:sp>
    </p:spTree>
    <p:extLst>
      <p:ext uri="{BB962C8B-B14F-4D97-AF65-F5344CB8AC3E}">
        <p14:creationId xmlns:p14="http://schemas.microsoft.com/office/powerpoint/2010/main" val="3502357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924537" y="835584"/>
            <a:ext cx="8382000" cy="762000"/>
          </a:xfrm>
        </p:spPr>
        <p:txBody>
          <a:bodyPr/>
          <a:lstStyle/>
          <a:p>
            <a:pPr eaLnBrk="1" hangingPunct="1">
              <a:defRPr/>
            </a:pPr>
            <a:r>
              <a:rPr kumimoji="1" lang="zh-CN" altLang="en-US" b="1" dirty="0" smtClean="0">
                <a:latin typeface="Times New Roman" panose="02020603050405020304" pitchFamily="18" charset="0"/>
              </a:rPr>
              <a:t>生成树</a:t>
            </a:r>
            <a:r>
              <a:rPr kumimoji="1" lang="zh-CN" altLang="en-US" b="1" dirty="0" smtClean="0"/>
              <a:t> </a:t>
            </a:r>
            <a:r>
              <a:rPr kumimoji="1" lang="zh-CN" altLang="en-US" b="1" dirty="0" smtClean="0">
                <a:latin typeface="Times New Roman" panose="02020603050405020304" pitchFamily="18" charset="0"/>
              </a:rPr>
              <a:t>（</a:t>
            </a:r>
            <a:r>
              <a:rPr kumimoji="1" lang="en-US" altLang="zh-CN" b="1" dirty="0" smtClean="0">
                <a:latin typeface="Times New Roman" panose="02020603050405020304" pitchFamily="18" charset="0"/>
              </a:rPr>
              <a:t>Spanning Tree, ST</a:t>
            </a:r>
            <a:r>
              <a:rPr kumimoji="1" lang="zh-CN" altLang="en-US" b="1" dirty="0"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1003853" y="24607"/>
            <a:ext cx="60960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1752601" y="1563689"/>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7164389"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1558925" y="5643564"/>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顶点集 </a:t>
            </a:r>
            <a:r>
              <a:rPr lang="en-US" altLang="zh-CN" sz="2800" b="1" noProof="1">
                <a:solidFill>
                  <a:srgbClr val="0000FF"/>
                </a:solidFill>
                <a:latin typeface="Times New Roman" panose="02020603050405020304" pitchFamily="18" charset="0"/>
                <a:ea typeface="宋体" panose="02010600030101010101" pitchFamily="2" charset="-122"/>
              </a:rPr>
              <a:t>V(ST)=V(G),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n</a:t>
            </a:r>
            <a:r>
              <a:rPr lang="zh-CN" altLang="en-US" sz="2800" b="1" noProof="1">
                <a:solidFill>
                  <a:srgbClr val="0000FF"/>
                </a:solidFill>
                <a:latin typeface="Times New Roman" panose="02020603050405020304" pitchFamily="18" charset="0"/>
                <a:ea typeface="宋体" panose="02010600030101010101" pitchFamily="2" charset="-122"/>
              </a:rPr>
              <a:t>个顶点</a:t>
            </a:r>
          </a:p>
          <a:p>
            <a:pPr marL="0" indent="0">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边集 </a:t>
            </a:r>
            <a:r>
              <a:rPr lang="en-US" altLang="zh-CN" sz="2800" b="1" noProof="1">
                <a:solidFill>
                  <a:srgbClr val="0000FF"/>
                </a:solidFill>
                <a:latin typeface="Times New Roman" panose="02020603050405020304" pitchFamily="18" charset="0"/>
                <a:ea typeface="宋体" panose="02010600030101010101" pitchFamily="2" charset="-122"/>
              </a:rPr>
              <a:t>E(ST)</a:t>
            </a:r>
            <a:r>
              <a:rPr lang="en-US" altLang="zh-CN" sz="2800" b="1" noProof="1">
                <a:solidFill>
                  <a:srgbClr val="0000FF"/>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0000FF"/>
                </a:solidFill>
                <a:latin typeface="Times New Roman" panose="02020603050405020304" pitchFamily="18" charset="0"/>
                <a:ea typeface="宋体" panose="02010600030101010101" pitchFamily="2" charset="-122"/>
              </a:rPr>
              <a:t>E(G)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 n-1</a:t>
            </a:r>
            <a:r>
              <a:rPr lang="zh-CN" altLang="en-US" sz="2800" b="1" noProof="1">
                <a:solidFill>
                  <a:srgbClr val="0000FF"/>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9150350" y="2565400"/>
            <a:ext cx="121700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7104064"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8904289" y="5903914"/>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5675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5737226"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7248526" y="5949951"/>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7319964" y="2565401"/>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2" descr="http://download.txrjy.com/forum/201701/13/165113aex7v5zhtl8twvf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2638" y="3976906"/>
            <a:ext cx="3734042" cy="2332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8482" name="Rectangle 3"/>
          <p:cNvSpPr>
            <a:spLocks noGrp="1" noChangeArrowheads="1"/>
          </p:cNvSpPr>
          <p:nvPr>
            <p:ph type="body" idx="4294967295"/>
          </p:nvPr>
        </p:nvSpPr>
        <p:spPr>
          <a:xfrm>
            <a:off x="273270" y="908720"/>
            <a:ext cx="11727385" cy="5456312"/>
          </a:xfrm>
        </p:spPr>
        <p:txBody>
          <a:bodyPr>
            <a:prstTxWarp prst="textNoShape">
              <a:avLst/>
            </a:prstTxWarp>
          </a:bodyPr>
          <a:lstStyle/>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a:t>
            </a:r>
            <a:r>
              <a:rPr lang="zh-CN" altLang="en-US" sz="2400" b="1" dirty="0" smtClean="0">
                <a:solidFill>
                  <a:srgbClr val="0000FF"/>
                </a:solidFill>
                <a:latin typeface="Times New Roman" panose="02020603050405020304" pitchFamily="18" charset="0"/>
              </a:rPr>
              <a:t>无向连通图</a:t>
            </a:r>
            <a:r>
              <a:rPr lang="en-US" altLang="zh-CN" sz="2400" b="1" dirty="0" smtClean="0">
                <a:solidFill>
                  <a:srgbClr val="0000FF"/>
                </a:solidFill>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的所有生成树中，边上的</a:t>
            </a:r>
            <a:r>
              <a:rPr lang="zh-CN" altLang="en-US" sz="2400" b="1" u="sng" dirty="0" smtClean="0">
                <a:solidFill>
                  <a:srgbClr val="0000FF"/>
                </a:solidFill>
                <a:effectLst>
                  <a:outerShdw blurRad="38100" dist="38100" dir="2700000" algn="tl">
                    <a:srgbClr val="000000">
                      <a:alpha val="43137"/>
                    </a:srgbClr>
                  </a:outerShdw>
                </a:effectLst>
                <a:latin typeface="Times New Roman" panose="02020603050405020304" pitchFamily="18" charset="0"/>
              </a:rPr>
              <a:t>权值总和最小的</a:t>
            </a:r>
            <a:r>
              <a:rPr lang="zh-CN" altLang="en-US" sz="2400" b="1" dirty="0" smtClean="0">
                <a:solidFill>
                  <a:schemeClr val="hlink"/>
                </a:solidFill>
                <a:latin typeface="Times New Roman" panose="02020603050405020304" pitchFamily="18" charset="0"/>
              </a:rPr>
              <a:t>生成树</a:t>
            </a:r>
            <a:r>
              <a:rPr lang="zh-CN" altLang="en-US" sz="2400" b="1" dirty="0" smtClean="0">
                <a:latin typeface="Times New Roman" panose="02020603050405020304" pitchFamily="18" charset="0"/>
              </a:rPr>
              <a:t>，就是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0000FF"/>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endParaRPr lang="zh-CN" altLang="en-US" sz="2400" dirty="0">
              <a:latin typeface="Times New Roman" panose="02020603050405020304" pitchFamily="18" charset="0"/>
            </a:endParaRPr>
          </a:p>
        </p:txBody>
      </p:sp>
      <p:sp>
        <p:nvSpPr>
          <p:cNvPr id="37891" name="Text Box 4"/>
          <p:cNvSpPr txBox="1"/>
          <p:nvPr/>
        </p:nvSpPr>
        <p:spPr>
          <a:xfrm>
            <a:off x="1559496" y="3000346"/>
            <a:ext cx="8820150" cy="13849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欲在</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个城市间建立通信网，则</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个城市应铺</a:t>
            </a:r>
            <a:r>
              <a:rPr lang="en-US" altLang="zh-CN" sz="2800" b="1" noProof="1">
                <a:latin typeface="Times New Roman" panose="02020603050405020304" pitchFamily="18" charset="0"/>
                <a:ea typeface="宋体" panose="02010600030101010101" pitchFamily="2" charset="-122"/>
              </a:rPr>
              <a:t>n-1</a:t>
            </a:r>
            <a:r>
              <a:rPr lang="zh-CN" altLang="en-US" sz="2400" b="1" noProof="1">
                <a:latin typeface="Times New Roman" panose="02020603050405020304" pitchFamily="18" charset="0"/>
                <a:ea typeface="宋体" panose="02010600030101010101" pitchFamily="2" charset="-122"/>
              </a:rPr>
              <a:t>条线路；但因为每条线路都会有对应的经济成本，而</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个城市可能有</a:t>
            </a:r>
            <a:r>
              <a:rPr lang="en-US" altLang="zh-CN" sz="2400" b="1" noProof="1">
                <a:latin typeface="Times New Roman" panose="02020603050405020304" pitchFamily="18" charset="0"/>
                <a:ea typeface="宋体" panose="02010600030101010101" pitchFamily="2" charset="-122"/>
              </a:rPr>
              <a:t>n(n-1)/2 </a:t>
            </a:r>
            <a:r>
              <a:rPr lang="zh-CN" altLang="en-US" sz="2400" b="1" noProof="1">
                <a:latin typeface="Times New Roman" panose="02020603050405020304" pitchFamily="18" charset="0"/>
                <a:ea typeface="宋体" panose="02010600030101010101" pitchFamily="2" charset="-122"/>
              </a:rPr>
              <a:t>条线路，那么，</a:t>
            </a:r>
            <a:r>
              <a:rPr lang="zh-CN" altLang="en-US" sz="2400" b="1" noProof="1">
                <a:solidFill>
                  <a:srgbClr val="0000FF"/>
                </a:solidFill>
                <a:latin typeface="Times New Roman" panose="02020603050405020304" pitchFamily="18" charset="0"/>
                <a:ea typeface="宋体" panose="02010600030101010101" pitchFamily="2" charset="-122"/>
              </a:rPr>
              <a:t>如何选择</a:t>
            </a:r>
            <a:r>
              <a:rPr lang="en-US" altLang="zh-CN" sz="2800" b="1" noProof="1">
                <a:solidFill>
                  <a:srgbClr val="0000FF"/>
                </a:solidFill>
                <a:latin typeface="Times New Roman" panose="02020603050405020304" pitchFamily="18" charset="0"/>
                <a:ea typeface="宋体" panose="02010600030101010101" pitchFamily="2" charset="-122"/>
              </a:rPr>
              <a:t>n–1</a:t>
            </a:r>
            <a:r>
              <a:rPr lang="zh-CN" altLang="en-US" sz="2400" b="1" noProof="1">
                <a:solidFill>
                  <a:srgbClr val="0000FF"/>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1703512" y="2536869"/>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4000" noProof="1">
                <a:solidFill>
                  <a:schemeClr val="tx2"/>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 </a:t>
            </a:r>
            <a:r>
              <a:rPr lang="zh-CN" altLang="en-US" sz="2800" b="1" noProof="1">
                <a:solidFill>
                  <a:schemeClr val="hlink"/>
                </a:solidFill>
                <a:ea typeface="宋体" panose="02010600030101010101" pitchFamily="2" charset="-122"/>
              </a:rPr>
              <a:t>典型用途</a:t>
            </a:r>
          </a:p>
        </p:txBody>
      </p:sp>
      <p:sp>
        <p:nvSpPr>
          <p:cNvPr id="37893" name="Rectangle 6"/>
          <p:cNvSpPr/>
          <p:nvPr/>
        </p:nvSpPr>
        <p:spPr>
          <a:xfrm>
            <a:off x="2135560" y="4442336"/>
            <a:ext cx="8532812" cy="19389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None/>
              <a:defRPr/>
            </a:pPr>
            <a:r>
              <a:rPr lang="zh-CN" altLang="en-US" sz="24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顶点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表示城市，有</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表示线路，有</a:t>
            </a:r>
            <a:r>
              <a:rPr lang="en-US" altLang="zh-CN" sz="2400" b="1" i="1" noProof="1">
                <a:latin typeface="宋体" panose="02010600030101010101" pitchFamily="2" charset="-122"/>
                <a:ea typeface="宋体" panose="02010600030101010101" pitchFamily="2" charset="-122"/>
              </a:rPr>
              <a:t>n</a:t>
            </a:r>
            <a:r>
              <a:rPr lang="en-US" altLang="zh-CN" sz="2400" b="1" i="1" noProof="1">
                <a:latin typeface="Times New Roman" panose="02020603050405020304" pitchFamily="18" charset="0"/>
                <a:ea typeface="宋体" panose="02010600030101010101" pitchFamily="2" charset="-122"/>
              </a:rPr>
              <a:t>–</a:t>
            </a:r>
            <a:r>
              <a:rPr lang="en-US" altLang="zh-CN" sz="2400" b="1" i="1" noProof="1">
                <a:latin typeface="宋体" panose="02010600030101010101" pitchFamily="2" charset="-122"/>
                <a:ea typeface="宋体" panose="02010600030101010101" pitchFamily="2" charset="-122"/>
              </a:rPr>
              <a:t>1</a:t>
            </a:r>
            <a:r>
              <a:rPr lang="zh-CN" altLang="en-US" sz="2400" b="1" i="1" noProof="1">
                <a:latin typeface="宋体" panose="02010600030101010101" pitchFamily="2" charset="-122"/>
                <a:ea typeface="宋体" panose="02010600030101010101" pitchFamily="2" charset="-122"/>
              </a:rPr>
              <a:t>条</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边的权值</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连通网</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个城市间的通信网</a:t>
            </a:r>
            <a:r>
              <a:rPr lang="zh-CN" altLang="en-US" sz="2400" b="1" noProof="1">
                <a:latin typeface="宋体" panose="02010600030101010101" pitchFamily="2" charset="-122"/>
                <a:ea typeface="宋体" panose="02010600030101010101" pitchFamily="2" charset="-122"/>
              </a:rPr>
              <a:t>（显然是一个</a:t>
            </a:r>
            <a:r>
              <a:rPr lang="zh-CN" altLang="en-US" sz="2400" b="1" noProof="1">
                <a:solidFill>
                  <a:schemeClr val="tx2"/>
                </a:solidFill>
                <a:latin typeface="宋体" panose="02010600030101010101" pitchFamily="2" charset="-122"/>
                <a:ea typeface="宋体" panose="02010600030101010101" pitchFamily="2" charset="-122"/>
              </a:rPr>
              <a:t>生成树</a:t>
            </a:r>
            <a:r>
              <a:rPr lang="zh-CN" altLang="en-US" sz="2400" b="1" noProof="1">
                <a:latin typeface="宋体" panose="02010600030101010101" pitchFamily="2" charset="-122"/>
                <a:ea typeface="宋体" panose="02010600030101010101" pitchFamily="2" charset="-122"/>
              </a:rPr>
              <a:t>）</a:t>
            </a:r>
          </a:p>
        </p:txBody>
      </p:sp>
      <p:sp>
        <p:nvSpPr>
          <p:cNvPr id="37894" name="AutoShape 7"/>
          <p:cNvSpPr/>
          <p:nvPr/>
        </p:nvSpPr>
        <p:spPr>
          <a:xfrm>
            <a:off x="9485847" y="2065309"/>
            <a:ext cx="2736850" cy="935037"/>
          </a:xfrm>
          <a:prstGeom prst="wedgeEllipseCallout">
            <a:avLst>
              <a:gd name="adj1" fmla="val -25708"/>
              <a:gd name="adj2" fmla="val 62262"/>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dirty="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dirty="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2682875" y="7002463"/>
            <a:ext cx="83820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en-US" altLang="zh-CN" sz="2800" noProof="1">
              <a:solidFill>
                <a:srgbClr val="0099FF"/>
              </a:solidFill>
              <a:latin typeface="Times New Roman" panose="02020603050405020304" pitchFamily="18" charset="0"/>
              <a:ea typeface="黑体" panose="02010609060101010101" pitchFamily="49" charset="-122"/>
            </a:endParaRPr>
          </a:p>
        </p:txBody>
      </p:sp>
      <p:sp>
        <p:nvSpPr>
          <p:cNvPr id="2" name="矩形 1"/>
          <p:cNvSpPr/>
          <p:nvPr/>
        </p:nvSpPr>
        <p:spPr>
          <a:xfrm>
            <a:off x="551384" y="44624"/>
            <a:ext cx="8640960" cy="523220"/>
          </a:xfrm>
          <a:prstGeom prst="rect">
            <a:avLst/>
          </a:prstGeom>
        </p:spPr>
        <p:txBody>
          <a:bodyPr wrap="square">
            <a:spAutoFit/>
          </a:bodyPr>
          <a:lstStyle/>
          <a:p>
            <a:pPr eaLnBrk="1" hangingPunct="1">
              <a:defRPr/>
            </a:pPr>
            <a:r>
              <a:rPr lang="zh-CN" altLang="en-US" sz="2800" b="1" dirty="0">
                <a:solidFill>
                  <a:srgbClr val="0000FF"/>
                </a:solidFill>
                <a:latin typeface="Times New Roman" panose="02020603050405020304" pitchFamily="18" charset="0"/>
              </a:rPr>
              <a:t>最小代价生成</a:t>
            </a:r>
            <a:r>
              <a:rPr lang="zh-CN" altLang="en-US" sz="2800" b="1" dirty="0">
                <a:solidFill>
                  <a:srgbClr val="0000FF"/>
                </a:solidFill>
                <a:latin typeface="Times New Roman" panose="02020603050405020304" pitchFamily="18" charset="0"/>
                <a:cs typeface="Times New Roman" panose="02020603050405020304" pitchFamily="18" charset="0"/>
              </a:rPr>
              <a:t>树</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(minimum-cost spanning tree, MST)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16024" y="116959"/>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sp>
        <p:nvSpPr>
          <p:cNvPr id="5" name="Text Box 3"/>
          <p:cNvSpPr txBox="1">
            <a:spLocks noChangeArrowheads="1"/>
          </p:cNvSpPr>
          <p:nvPr/>
        </p:nvSpPr>
        <p:spPr bwMode="auto">
          <a:xfrm>
            <a:off x="2207569"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solidFill>
                  <a:schemeClr val="tx2"/>
                </a:solidFill>
                <a:latin typeface="楷体_GB2312"/>
              </a:rPr>
              <a:t>例</a:t>
            </a:r>
            <a:r>
              <a:rPr lang="en-US" altLang="zh-CN">
                <a:solidFill>
                  <a:schemeClr val="tx2"/>
                </a:solidFill>
                <a:latin typeface="楷体_GB2312"/>
              </a:rPr>
              <a:t>1</a:t>
            </a:r>
            <a:r>
              <a:rPr lang="zh-CN" altLang="en-US">
                <a:solidFill>
                  <a:schemeClr val="tx2"/>
                </a:solidFill>
                <a:latin typeface="楷体_GB2312"/>
              </a:rPr>
              <a:t>：</a:t>
            </a:r>
            <a:endParaRPr lang="zh-CN" altLang="en-US">
              <a:latin typeface="楷体_GB2312"/>
            </a:endParaRPr>
          </a:p>
        </p:txBody>
      </p:sp>
      <p:sp>
        <p:nvSpPr>
          <p:cNvPr id="6" name="Text Box 4"/>
          <p:cNvSpPr txBox="1">
            <a:spLocks noChangeArrowheads="1"/>
          </p:cNvSpPr>
          <p:nvPr/>
        </p:nvSpPr>
        <p:spPr bwMode="auto">
          <a:xfrm>
            <a:off x="2257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latin typeface="楷体_GB2312"/>
              </a:rPr>
              <a:t>N</a:t>
            </a:r>
            <a:r>
              <a:rPr lang="zh-CN" altLang="en-US" dirty="0">
                <a:latin typeface="楷体_GB2312"/>
              </a:rPr>
              <a:t>台计算机之间建立通讯网</a:t>
            </a:r>
          </a:p>
        </p:txBody>
      </p:sp>
      <p:sp>
        <p:nvSpPr>
          <p:cNvPr id="7" name="AutoShape 5"/>
          <p:cNvSpPr>
            <a:spLocks/>
          </p:cNvSpPr>
          <p:nvPr/>
        </p:nvSpPr>
        <p:spPr bwMode="auto">
          <a:xfrm>
            <a:off x="5951984" y="1163064"/>
            <a:ext cx="216024" cy="1617864"/>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8" name="Text Box 6"/>
          <p:cNvSpPr txBox="1">
            <a:spLocks noChangeArrowheads="1"/>
          </p:cNvSpPr>
          <p:nvPr/>
        </p:nvSpPr>
        <p:spPr bwMode="auto">
          <a:xfrm>
            <a:off x="6291264"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a:t>
            </a:r>
            <a:r>
              <a:rPr lang="en-US" altLang="zh-CN">
                <a:latin typeface="楷体_GB2312"/>
              </a:rPr>
              <a:t>computer</a:t>
            </a:r>
          </a:p>
        </p:txBody>
      </p:sp>
      <p:sp>
        <p:nvSpPr>
          <p:cNvPr id="9" name="Text Box 7"/>
          <p:cNvSpPr txBox="1">
            <a:spLocks noChangeArrowheads="1"/>
          </p:cNvSpPr>
          <p:nvPr/>
        </p:nvSpPr>
        <p:spPr bwMode="auto">
          <a:xfrm>
            <a:off x="6316664"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边表示通讯线</a:t>
            </a:r>
          </a:p>
        </p:txBody>
      </p:sp>
      <p:sp>
        <p:nvSpPr>
          <p:cNvPr id="10" name="Text Box 8"/>
          <p:cNvSpPr txBox="1">
            <a:spLocks noChangeArrowheads="1"/>
          </p:cNvSpPr>
          <p:nvPr/>
        </p:nvSpPr>
        <p:spPr bwMode="auto">
          <a:xfrm>
            <a:off x="6316664"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权值表示通讯线的代价（通讯</a:t>
            </a:r>
          </a:p>
          <a:p>
            <a:r>
              <a:rPr lang="zh-CN" altLang="en-US" dirty="0">
                <a:latin typeface="楷体_GB2312"/>
              </a:rPr>
              <a:t>线长度，</a:t>
            </a:r>
            <a:r>
              <a:rPr lang="en-US" altLang="zh-CN" dirty="0">
                <a:latin typeface="楷体_GB2312"/>
              </a:rPr>
              <a:t>computer</a:t>
            </a:r>
            <a:r>
              <a:rPr lang="zh-CN" altLang="zh-CN" dirty="0">
                <a:latin typeface="楷体_GB2312"/>
              </a:rPr>
              <a:t>间距离等）</a:t>
            </a:r>
            <a:endParaRPr lang="zh-CN" altLang="en-US" dirty="0">
              <a:latin typeface="楷体_GB2312"/>
            </a:endParaRPr>
          </a:p>
        </p:txBody>
      </p:sp>
      <p:sp>
        <p:nvSpPr>
          <p:cNvPr id="11" name="Text Box 9"/>
          <p:cNvSpPr txBox="1">
            <a:spLocks noChangeArrowheads="1"/>
          </p:cNvSpPr>
          <p:nvPr/>
        </p:nvSpPr>
        <p:spPr bwMode="auto">
          <a:xfrm>
            <a:off x="2049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solidFill>
                  <a:schemeClr val="tx2"/>
                </a:solidFill>
                <a:latin typeface="楷体_GB2312"/>
              </a:rPr>
              <a:t>要求：</a:t>
            </a:r>
            <a:endParaRPr lang="zh-CN" altLang="en-US" dirty="0">
              <a:latin typeface="楷体_GB2312"/>
            </a:endParaRPr>
          </a:p>
        </p:txBody>
      </p:sp>
      <p:sp>
        <p:nvSpPr>
          <p:cNvPr id="12" name="Text Box 10"/>
          <p:cNvSpPr txBox="1">
            <a:spLocks noChangeArrowheads="1"/>
          </p:cNvSpPr>
          <p:nvPr/>
        </p:nvSpPr>
        <p:spPr bwMode="auto">
          <a:xfrm>
            <a:off x="2873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dirty="0">
                <a:latin typeface="楷体_GB2312"/>
              </a:rPr>
              <a:t>① </a:t>
            </a:r>
            <a:r>
              <a:rPr lang="en-US" altLang="zh-CN" dirty="0">
                <a:latin typeface="楷体_GB2312"/>
              </a:rPr>
              <a:t>n</a:t>
            </a:r>
            <a:r>
              <a:rPr lang="zh-CN" altLang="en-US" dirty="0">
                <a:latin typeface="楷体_GB2312"/>
              </a:rPr>
              <a:t>台计算机中的任何两台能通过网进行通讯；</a:t>
            </a:r>
          </a:p>
          <a:p>
            <a:pPr eaLnBrk="0" hangingPunct="0">
              <a:lnSpc>
                <a:spcPct val="90000"/>
              </a:lnSpc>
              <a:spcBef>
                <a:spcPct val="40000"/>
              </a:spcBef>
            </a:pPr>
            <a:r>
              <a:rPr lang="zh-CN" altLang="en-US" dirty="0">
                <a:latin typeface="楷体_GB2312"/>
              </a:rPr>
              <a:t>② 使总的代价最小。</a:t>
            </a:r>
            <a:r>
              <a:rPr lang="en-US" altLang="zh-CN" dirty="0">
                <a:latin typeface="楷体_GB2312"/>
              </a:rPr>
              <a:t>--</a:t>
            </a:r>
            <a:r>
              <a:rPr lang="zh-CN" altLang="en-US" dirty="0">
                <a:latin typeface="楷体_GB2312"/>
              </a:rPr>
              <a:t>求最小生成树</a:t>
            </a:r>
            <a:endParaRPr lang="en-US" altLang="zh-CN"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30" y="3767174"/>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95400" y="115224"/>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grpSp>
        <p:nvGrpSpPr>
          <p:cNvPr id="5" name="Group 3"/>
          <p:cNvGrpSpPr>
            <a:grpSpLocks/>
          </p:cNvGrpSpPr>
          <p:nvPr/>
        </p:nvGrpSpPr>
        <p:grpSpPr bwMode="auto">
          <a:xfrm>
            <a:off x="2219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例</a:t>
              </a:r>
              <a:r>
                <a:rPr lang="en-US" altLang="zh-CN" dirty="0">
                  <a:latin typeface="楷体_GB2312"/>
                </a:rPr>
                <a:t>2</a:t>
              </a:r>
              <a:r>
                <a:rPr lang="zh-CN" altLang="en-US"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快递员送快递线路</a:t>
              </a:r>
              <a:r>
                <a:rPr lang="en-US" altLang="zh-CN" dirty="0">
                  <a:latin typeface="楷体_GB2312"/>
                </a:rPr>
                <a:t>[T]</a:t>
              </a:r>
            </a:p>
          </p:txBody>
        </p:sp>
        <p:sp>
          <p:nvSpPr>
            <p:cNvPr id="8" name="AutoShape 6"/>
            <p:cNvSpPr>
              <a:spLocks/>
            </p:cNvSpPr>
            <p:nvPr/>
          </p:nvSpPr>
          <p:spPr bwMode="auto">
            <a:xfrm>
              <a:off x="3024" y="1771"/>
              <a:ext cx="94" cy="657"/>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dirty="0">
                  <a:latin typeface="楷体_GB2312"/>
                </a:rPr>
                <a:t>① 完成</a:t>
              </a:r>
              <a:r>
                <a:rPr lang="en-US" altLang="zh-CN" dirty="0">
                  <a:latin typeface="楷体_GB2312"/>
                </a:rPr>
                <a:t>n</a:t>
              </a:r>
              <a:r>
                <a:rPr lang="zh-CN" altLang="en-US" dirty="0">
                  <a:latin typeface="楷体_GB2312"/>
                </a:rPr>
                <a:t>个投递点的投递；</a:t>
              </a:r>
            </a:p>
            <a:p>
              <a:pPr eaLnBrk="0" hangingPunct="0">
                <a:lnSpc>
                  <a:spcPct val="90000"/>
                </a:lnSpc>
                <a:spcBef>
                  <a:spcPct val="40000"/>
                </a:spcBef>
              </a:pPr>
              <a:r>
                <a:rPr lang="zh-CN" altLang="en-US" dirty="0">
                  <a:latin typeface="楷体_GB2312"/>
                </a:rPr>
                <a:t>② 使总路径长度最短</a:t>
              </a:r>
              <a:r>
                <a:rPr lang="en-US" altLang="zh-CN" dirty="0">
                  <a:latin typeface="楷体_GB2312"/>
                </a:rPr>
                <a:t>, </a:t>
              </a:r>
              <a:r>
                <a:rPr lang="zh-CN" altLang="en-US" dirty="0">
                  <a:latin typeface="楷体_GB2312"/>
                </a:rPr>
                <a:t>即求最小生成树</a:t>
              </a:r>
              <a:endParaRPr lang="en-US" altLang="zh-CN" dirty="0">
                <a:latin typeface="楷体_GB2312"/>
              </a:endParaRPr>
            </a:p>
          </p:txBody>
        </p:sp>
      </p:grpSp>
      <p:pic>
        <p:nvPicPr>
          <p:cNvPr id="15" name="图片 14"/>
          <p:cNvPicPr>
            <a:picLocks noChangeAspect="1"/>
          </p:cNvPicPr>
          <p:nvPr/>
        </p:nvPicPr>
        <p:blipFill>
          <a:blip r:embed="rId2"/>
          <a:stretch>
            <a:fillRect/>
          </a:stretch>
        </p:blipFill>
        <p:spPr>
          <a:xfrm>
            <a:off x="3647728"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1040829" y="1053307"/>
            <a:ext cx="13716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例：</a:t>
            </a:r>
          </a:p>
        </p:txBody>
      </p:sp>
      <p:grpSp>
        <p:nvGrpSpPr>
          <p:cNvPr id="95235" name="Group 4"/>
          <p:cNvGrpSpPr>
            <a:grpSpLocks/>
          </p:cNvGrpSpPr>
          <p:nvPr/>
        </p:nvGrpSpPr>
        <p:grpSpPr bwMode="auto">
          <a:xfrm>
            <a:off x="1869504"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5755704"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7013004"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9176768" y="1919289"/>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6751068" y="1333501"/>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7508304" y="638176"/>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8117904"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9108504"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7355904"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4188842"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3926904" y="4610101"/>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4684142" y="3914776"/>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5293742"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6284342"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6131942"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4531742"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最小生成树之二</a:t>
            </a:r>
          </a:p>
        </p:txBody>
      </p:sp>
      <p:sp>
        <p:nvSpPr>
          <p:cNvPr id="136211" name="AutoShape 96"/>
          <p:cNvSpPr/>
          <p:nvPr/>
        </p:nvSpPr>
        <p:spPr>
          <a:xfrm>
            <a:off x="3088704"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967258" y="53504"/>
            <a:ext cx="7793038" cy="711200"/>
          </a:xfrm>
        </p:spPr>
        <p:txBody>
          <a:bodyPr>
            <a:normAutofit/>
          </a:bodyPr>
          <a:lstStyle/>
          <a:p>
            <a:pPr eaLnBrk="1" hangingPunct="1">
              <a:buClr>
                <a:srgbClr val="FF0000"/>
              </a:buClr>
            </a:pPr>
            <a:r>
              <a:rPr lang="zh-CN" altLang="en-US" sz="4000"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1991544" y="1245592"/>
            <a:ext cx="9217024" cy="391160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0000FF"/>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2206626" y="3501008"/>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FF0000"/>
              </a:buClr>
              <a:buSzPct val="100000"/>
              <a:buNone/>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7320136" y="49214"/>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555848" y="49213"/>
            <a:ext cx="7772400" cy="4114800"/>
          </a:xfrm>
        </p:spPr>
        <p:txBody>
          <a:bodyPr>
            <a:normAutofit/>
          </a:bodyPr>
          <a:lstStyle/>
          <a:p>
            <a:pPr marL="0" indent="0" eaLnBrk="1" hangingPunct="1">
              <a:buNone/>
              <a:defRPr/>
            </a:pPr>
            <a:r>
              <a:rPr kumimoji="1" lang="zh-CN" altLang="en-US" sz="3200" b="1" dirty="0" smtClean="0">
                <a:solidFill>
                  <a:srgbClr val="0000FF"/>
                </a:solidFill>
              </a:rPr>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1190635036"/>
              </p:ext>
            </p:extLst>
          </p:nvPr>
        </p:nvGraphicFramePr>
        <p:xfrm>
          <a:off x="7351142" y="106364"/>
          <a:ext cx="3281363" cy="3209927"/>
        </p:xfrm>
        <a:graphic>
          <a:graphicData uri="http://schemas.openxmlformats.org/drawingml/2006/table">
            <a:tbl>
              <a:tblPr firstRow="1" bandRow="1">
                <a:tableStyleId>{5C22544A-7EE6-4342-B048-85BDC9FD1C3A}</a:tableStyleId>
              </a:tblPr>
              <a:tblGrid>
                <a:gridCol w="820341"/>
                <a:gridCol w="635136"/>
                <a:gridCol w="935733"/>
                <a:gridCol w="890153"/>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tr>
            </a:tbl>
          </a:graphicData>
        </a:graphic>
      </p:graphicFrame>
      <p:sp>
        <p:nvSpPr>
          <p:cNvPr id="138287" name="矩形 111"/>
          <p:cNvSpPr/>
          <p:nvPr/>
        </p:nvSpPr>
        <p:spPr>
          <a:xfrm>
            <a:off x="1789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1560515" y="635002"/>
            <a:ext cx="2760663" cy="2797175"/>
            <a:chOff x="2767" y="429"/>
            <a:chExt cx="1739" cy="1762"/>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4427539" y="814389"/>
            <a:ext cx="2760663" cy="2617787"/>
            <a:chOff x="404" y="555"/>
            <a:chExt cx="1739" cy="1649"/>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2114872" y="3041090"/>
            <a:ext cx="8229600" cy="3844294"/>
          </a:xfrm>
        </p:spPr>
        <p:txBody>
          <a:bodyPr>
            <a:prstTxWarp prst="textNoShape">
              <a:avLst/>
            </a:prstTxWarp>
            <a:normAutofit lnSpcReduction="10000"/>
          </a:bodyPr>
          <a:lstStyle/>
          <a:p>
            <a:pPr eaLnBrk="1" hangingPunct="1">
              <a:spcBef>
                <a:spcPct val="10000"/>
              </a:spcBef>
              <a:buNone/>
              <a:defRPr/>
            </a:pPr>
            <a:r>
              <a:rPr lang="zh-CN" altLang="en-US" sz="2000" b="1" dirty="0">
                <a:solidFill>
                  <a:srgbClr val="0000FF"/>
                </a:solidFill>
                <a:latin typeface="宋体" panose="02010600030101010101" pitchFamily="2" charset="-122"/>
                <a:ea typeface="宋体" panose="02010600030101010101" pitchFamily="2" charset="-122"/>
              </a:rPr>
              <a:t>最小生成树的类定义</a:t>
            </a:r>
            <a:endParaRPr lang="en-US" altLang="zh-CN" sz="2000" b="1" dirty="0">
              <a:solidFill>
                <a:srgbClr val="0000FF"/>
              </a:solidFill>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MinSpanTree</a:t>
            </a:r>
            <a:r>
              <a:rPr lang="en-US" altLang="zh-CN" sz="2000" b="1" dirty="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edgevalue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边值数组</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maxSize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MinSpanTree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DefaultSize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MaxSize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(0)</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edgevalue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Insert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矩形 111"/>
          <p:cNvSpPr/>
          <p:nvPr/>
        </p:nvSpPr>
        <p:spPr>
          <a:xfrm>
            <a:off x="1541241" y="216510"/>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000" b="1" noProof="1">
                <a:solidFill>
                  <a:srgbClr val="0000FF"/>
                </a:solidFill>
                <a:latin typeface="宋体" panose="02010600030101010101" pitchFamily="2" charset="-122"/>
                <a:ea typeface="宋体" panose="02010600030101010101" pitchFamily="2" charset="-122"/>
              </a:rPr>
              <a:t>最小生成树的类型定义：</a:t>
            </a:r>
            <a:endParaRPr lang="en-US" altLang="zh-CN" sz="2000" b="1" noProof="1">
              <a:solidFill>
                <a:srgbClr val="0000FF"/>
              </a:solidFill>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767408" y="1387698"/>
            <a:ext cx="10937602" cy="4273550"/>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defRPr/>
            </a:pPr>
            <a:r>
              <a:rPr kumimoji="1" lang="zh-CN" altLang="en-US" sz="2400" b="1" dirty="0">
                <a:latin typeface="Times New Roman" panose="02020603050405020304" pitchFamily="18" charset="0"/>
              </a:rPr>
              <a:t>算法于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en-US" altLang="zh-CN" sz="2400" b="1" dirty="0" err="1">
                <a:latin typeface="Times New Roman" panose="02020603050405020304" pitchFamily="18" charset="0"/>
              </a:rPr>
              <a:t>Vojtěch</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并在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en-US" altLang="zh-CN" sz="2400" b="1" dirty="0">
                <a:latin typeface="Times New Roman" panose="02020603050405020304" pitchFamily="18" charset="0"/>
              </a:rPr>
              <a:t>Robert C. Prim</a:t>
            </a:r>
            <a:r>
              <a:rPr kumimoji="1" lang="zh-CN" altLang="en-US" sz="2400" b="1" dirty="0">
                <a:latin typeface="Times New Roman" panose="02020603050405020304" pitchFamily="18" charset="0"/>
              </a:rPr>
              <a:t>）独立发现；</a:t>
            </a:r>
            <a:endParaRPr kumimoji="1" lang="en-US" altLang="zh-CN" sz="2400" b="1" dirty="0">
              <a:latin typeface="Times New Roman" panose="02020603050405020304" pitchFamily="18" charset="0"/>
            </a:endParaRPr>
          </a:p>
          <a:p>
            <a:pPr eaLnBrk="1" hangingPunct="1">
              <a:lnSpc>
                <a:spcPct val="90000"/>
              </a:lnSpc>
              <a:defRPr/>
            </a:pPr>
            <a:r>
              <a:rPr kumimoji="1" lang="en-US" altLang="zh-CN" sz="2400" b="1" dirty="0">
                <a:latin typeface="Times New Roman" panose="02020603050405020304" pitchFamily="18" charset="0"/>
              </a:rPr>
              <a:t>1959</a:t>
            </a:r>
            <a:r>
              <a:rPr kumimoji="1" lang="zh-CN" altLang="en-US" sz="2400" b="1" dirty="0">
                <a:latin typeface="Times New Roman" panose="02020603050405020304" pitchFamily="18" charset="0"/>
              </a:rPr>
              <a:t>年，艾兹格</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W. </a:t>
            </a:r>
            <a:r>
              <a:rPr kumimoji="1" lang="en-US" altLang="zh-CN" sz="2400" b="1" dirty="0" err="1">
                <a:latin typeface="Times New Roman" panose="02020603050405020304" pitchFamily="18" charset="0"/>
              </a:rPr>
              <a:t>Dijkstra</a:t>
            </a:r>
            <a:r>
              <a:rPr kumimoji="1" lang="zh-CN" altLang="en-US" sz="2400" b="1" dirty="0">
                <a:latin typeface="Times New Roman" panose="02020603050405020304" pitchFamily="18" charset="0"/>
              </a:rPr>
              <a:t>）再次发现了该算法。</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因此，在某些场合，普里姆算法又被称为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solidFill>
                  <a:srgbClr val="0000FF"/>
                </a:solidFill>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911424"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4149080"/>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991" y="4151801"/>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23392" y="0"/>
            <a:ext cx="7793038" cy="584200"/>
          </a:xfrm>
        </p:spPr>
        <p:txBody>
          <a:bodyPr>
            <a:normAutofit fontScale="90000"/>
          </a:bodyPr>
          <a:lstStyle/>
          <a:p>
            <a:pPr eaLnBrk="1" hangingPunct="1"/>
            <a:r>
              <a:rPr lang="zh-CN" altLang="en-US" b="1" dirty="0"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806588" y="1196752"/>
            <a:ext cx="7772400" cy="4114800"/>
          </a:xfrm>
        </p:spPr>
        <p:txBody>
          <a:bodyPr>
            <a:noAutofit/>
          </a:bodyPr>
          <a:lstStyle/>
          <a:p>
            <a:pPr eaLnBrk="1" hangingPunct="1">
              <a:defRPr/>
            </a:pPr>
            <a:r>
              <a:rPr kumimoji="1" lang="zh-CN" altLang="en-US" sz="3200" b="1" dirty="0"/>
              <a:t>电路网络分析</a:t>
            </a:r>
            <a:endParaRPr kumimoji="1" lang="en-US" altLang="zh-CN" sz="3200" b="1" dirty="0"/>
          </a:p>
          <a:p>
            <a:pPr eaLnBrk="1" hangingPunct="1">
              <a:defRPr/>
            </a:pPr>
            <a:r>
              <a:rPr kumimoji="1" lang="zh-CN" altLang="en-US" sz="3200" b="1" dirty="0"/>
              <a:t>交通运输管理</a:t>
            </a:r>
            <a:endParaRPr kumimoji="1" lang="en-US" altLang="zh-CN" sz="3200" b="1" dirty="0"/>
          </a:p>
          <a:p>
            <a:pPr eaLnBrk="1" hangingPunct="1">
              <a:defRPr/>
            </a:pPr>
            <a:r>
              <a:rPr kumimoji="1" lang="zh-CN" altLang="en-US" sz="3200" b="1" dirty="0"/>
              <a:t>线路的铺设</a:t>
            </a:r>
            <a:endParaRPr kumimoji="1" lang="en-US" altLang="zh-CN" sz="3200" b="1" dirty="0"/>
          </a:p>
          <a:p>
            <a:pPr eaLnBrk="1" hangingPunct="1">
              <a:defRPr/>
            </a:pPr>
            <a:r>
              <a:rPr kumimoji="1" lang="zh-CN" altLang="en-US" sz="3200" b="1" dirty="0" smtClean="0"/>
              <a:t>游戏中的寻径算法</a:t>
            </a:r>
            <a:endParaRPr kumimoji="1" lang="en-US" altLang="zh-CN" sz="3200" b="1" dirty="0"/>
          </a:p>
          <a:p>
            <a:pPr eaLnBrk="1" hangingPunct="1">
              <a:defRPr/>
            </a:pPr>
            <a:r>
              <a:rPr kumimoji="1" lang="zh-CN" altLang="en-US" sz="3200" b="1" dirty="0"/>
              <a:t>工作的分配</a:t>
            </a:r>
            <a:endParaRPr kumimoji="1" lang="en-US" altLang="zh-CN" sz="3200" b="1" dirty="0"/>
          </a:p>
          <a:p>
            <a:pPr eaLnBrk="1" hangingPunct="1">
              <a:defRPr/>
            </a:pPr>
            <a:r>
              <a:rPr kumimoji="1" lang="zh-CN" altLang="en-US" sz="3200" b="1" dirty="0"/>
              <a:t>工程进度的安排</a:t>
            </a:r>
            <a:endParaRPr kumimoji="1" lang="en-US" altLang="zh-CN" sz="3200" b="1" dirty="0"/>
          </a:p>
          <a:p>
            <a:pPr eaLnBrk="1" hangingPunct="1">
              <a:defRPr/>
            </a:pPr>
            <a:r>
              <a:rPr kumimoji="1" lang="zh-CN" altLang="en-US" sz="3200" b="1" dirty="0"/>
              <a:t>课程表的制订</a:t>
            </a:r>
            <a:endParaRPr kumimoji="1" lang="en-US" altLang="zh-CN" sz="3200" b="1" dirty="0"/>
          </a:p>
          <a:p>
            <a:pPr eaLnBrk="1" hangingPunct="1">
              <a:defRPr/>
            </a:pPr>
            <a:r>
              <a:rPr kumimoji="1" lang="zh-CN" altLang="en-US" sz="3200" b="1" dirty="0"/>
              <a:t>关系数据库的设计</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0" y="1052736"/>
            <a:ext cx="11784632" cy="3745136"/>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算法思想：</a:t>
            </a:r>
            <a:r>
              <a:rPr kumimoji="1" lang="zh-CN" altLang="en-US" sz="2400" b="1" dirty="0">
                <a:latin typeface="Times New Roman" panose="02020603050405020304" pitchFamily="18" charset="0"/>
              </a:rPr>
              <a:t>设集合</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和</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的初态均为空。首先从网</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V(G)</a:t>
            </a:r>
            <a:r>
              <a:rPr kumimoji="1" lang="zh-CN" altLang="en-US" sz="2400" b="1" dirty="0">
                <a:latin typeface="Times New Roman" panose="02020603050405020304" pitchFamily="18" charset="0"/>
              </a:rPr>
              <a:t>中任选一个顶点，把它加到生成树</a:t>
            </a:r>
            <a:r>
              <a:rPr kumimoji="1" lang="en-US" altLang="zh-CN" sz="2400" b="1" dirty="0">
                <a:latin typeface="Times New Roman" panose="02020603050405020304" pitchFamily="18" charset="0"/>
              </a:rPr>
              <a:t>MST</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中。然后，依次选出</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条这样的边</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rPr>
              <a:t>E(G)</a:t>
            </a:r>
            <a:r>
              <a:rPr kumimoji="1" lang="zh-CN" altLang="en-US" sz="2400" b="1" dirty="0">
                <a:latin typeface="Times New Roman" panose="02020603050405020304" pitchFamily="18" charset="0"/>
              </a:rPr>
              <a:t>，</a:t>
            </a:r>
            <a:r>
              <a:rPr kumimoji="1" lang="en-US" altLang="zh-CN" sz="2400" b="1" dirty="0">
                <a:solidFill>
                  <a:srgbClr val="FF0000"/>
                </a:solidFill>
                <a:latin typeface="Times New Roman" panose="02020603050405020304" pitchFamily="18" charset="0"/>
              </a:rPr>
              <a:t>v</a:t>
            </a:r>
            <a:r>
              <a:rPr kumimoji="1" lang="en-US" altLang="zh-CN" sz="2400" b="1" baseline="-30000" dirty="0">
                <a:solidFill>
                  <a:srgbClr val="FF0000"/>
                </a:solidFill>
                <a:latin typeface="Times New Roman" panose="02020603050405020304" pitchFamily="18" charset="0"/>
              </a:rPr>
              <a:t>i</a:t>
            </a:r>
            <a:r>
              <a:rPr kumimoji="1" lang="zh-CN" altLang="en-US" sz="2400" b="1" dirty="0">
                <a:solidFill>
                  <a:srgbClr val="FF0000"/>
                </a:solidFill>
                <a:latin typeface="Times New Roman" panose="02020603050405020304" pitchFamily="18" charset="0"/>
              </a:rPr>
              <a:t>是</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的顶点，而</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solidFill>
                  <a:srgbClr val="FF0000"/>
                </a:solidFill>
                <a:latin typeface="Times New Roman" panose="02020603050405020304" pitchFamily="18" charset="0"/>
              </a:rPr>
              <a:t>是还未加入</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a:t>
            </a:r>
            <a:r>
              <a:rPr kumimoji="1" lang="zh-CN" altLang="en-US" sz="2400" b="1" dirty="0">
                <a:latin typeface="Times New Roman" panose="02020603050405020304" pitchFamily="18" charset="0"/>
              </a:rPr>
              <a:t>。此时</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一定均未加入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。先找出所有这样的边；</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a:t>
            </a:r>
            <a:r>
              <a:rPr kumimoji="1" lang="zh-CN" altLang="en-US" sz="2400" b="1" dirty="0">
                <a:solidFill>
                  <a:srgbClr val="FF0000"/>
                </a:solidFill>
                <a:latin typeface="Times New Roman" panose="02020603050405020304" pitchFamily="18" charset="0"/>
              </a:rPr>
              <a:t>关联于</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rPr>
              <a:t>顶点的边中</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权</a:t>
            </a:r>
            <a:r>
              <a:rPr kumimoji="1" lang="zh-CN" altLang="en-US" sz="2400" b="1" dirty="0">
                <a:solidFill>
                  <a:srgbClr val="FF0000"/>
                </a:solidFill>
                <a:latin typeface="Times New Roman" panose="02020603050405020304" pitchFamily="18" charset="0"/>
              </a:rPr>
              <a:t>值最小的边</a:t>
            </a:r>
            <a:r>
              <a:rPr kumimoji="1" lang="zh-CN" altLang="en-US" sz="2400" b="1" dirty="0" smtClean="0">
                <a:latin typeface="Times New Roman" panose="02020603050405020304" pitchFamily="18" charset="0"/>
              </a:rPr>
              <a:t>。选出满足该</a:t>
            </a:r>
            <a:r>
              <a:rPr kumimoji="1" lang="zh-CN" altLang="en-US" sz="2400" b="1" dirty="0">
                <a:latin typeface="Times New Roman" panose="02020603050405020304" pitchFamily="18" charset="0"/>
              </a:rPr>
              <a:t>条件的边</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将</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i</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en-US" altLang="zh-CN" sz="2400" b="1" dirty="0">
                <a:solidFill>
                  <a:srgbClr val="FF0000"/>
                </a:solidFill>
                <a:latin typeface="Times New Roman" panose="02020603050405020304" pitchFamily="18" charset="0"/>
              </a:rPr>
              <a:t>)</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baseline="-25000" dirty="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1183283"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3349501"/>
            <a:ext cx="367240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80176" y="3212976"/>
            <a:ext cx="1440160"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9764142" y="3222501"/>
            <a:ext cx="1804466"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zh-CN" altLang="en-US" sz="2800" noProof="1">
                <a:latin typeface="Times New Roman" panose="02020603050405020304" pitchFamily="18" charset="0"/>
                <a:ea typeface="宋体" panose="02010600030101010101" pitchFamily="2" charset="-122"/>
              </a:rPr>
              <a:t>－</a:t>
            </a: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8904312" y="4222328"/>
            <a:ext cx="887974"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9901976" y="4892551"/>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7896200" y="4941168"/>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9698334" y="48068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8174334" y="49084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8175922" y="4702051"/>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8328322" y="4806827"/>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8328322" y="4878264"/>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文本框 14">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7169276" y="766764"/>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8432926" y="742951"/>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2333750"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3183063" y="188914"/>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2814762"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2616325" y="447676"/>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6180263"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4351462"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5" y="997"/>
              <a:ext cx="205" cy="27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7601076" y="3922714"/>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2305176"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2190876" y="1628776"/>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1703512" y="3573464"/>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4079206"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5583362"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5015037"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6167562"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2559175"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3251325"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2436937" y="692151"/>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3214812" y="836614"/>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8291638" y="6165851"/>
            <a:ext cx="111280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9416" y="-111522"/>
            <a:ext cx="7540625" cy="890588"/>
          </a:xfrm>
        </p:spPr>
        <p:txBody>
          <a:bodyPr/>
          <a:lstStyle/>
          <a:p>
            <a:pPr eaLnBrk="1" hangingPunct="1"/>
            <a:r>
              <a:rPr lang="zh-CN" altLang="en-US" sz="4000" b="1" dirty="0">
                <a:solidFill>
                  <a:srgbClr val="0000FF"/>
                </a:solidFill>
                <a:latin typeface="华文新魏" panose="02010800040101010101" pitchFamily="2" charset="-122"/>
                <a:ea typeface="华文新魏" panose="02010800040101010101" pitchFamily="2" charset="-122"/>
              </a:rPr>
              <a:t>普里姆</a:t>
            </a:r>
            <a:r>
              <a:rPr lang="en-US" altLang="zh-CN" sz="4000" b="1" dirty="0">
                <a:solidFill>
                  <a:srgbClr val="0000FF"/>
                </a:solidFill>
                <a:latin typeface="华文新魏" panose="02010800040101010101" pitchFamily="2" charset="-122"/>
                <a:ea typeface="华文新魏" panose="02010800040101010101" pitchFamily="2" charset="-122"/>
              </a:rPr>
              <a:t>(Prim)</a:t>
            </a:r>
            <a:r>
              <a:rPr lang="zh-CN" altLang="en-US" sz="4000" b="1" dirty="0">
                <a:solidFill>
                  <a:srgbClr val="0000FF"/>
                </a:solidFill>
                <a:latin typeface="华文新魏" panose="02010800040101010101" pitchFamily="2" charset="-122"/>
                <a:ea typeface="华文新魏" panose="02010800040101010101" pitchFamily="2" charset="-122"/>
              </a:rPr>
              <a:t>算法的伪代码</a:t>
            </a:r>
          </a:p>
        </p:txBody>
      </p:sp>
      <p:sp>
        <p:nvSpPr>
          <p:cNvPr id="395267" name="Rectangle 3"/>
          <p:cNvSpPr>
            <a:spLocks noGrp="1" noChangeArrowheads="1"/>
          </p:cNvSpPr>
          <p:nvPr>
            <p:ph idx="1"/>
          </p:nvPr>
        </p:nvSpPr>
        <p:spPr>
          <a:xfrm>
            <a:off x="803136" y="1219448"/>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1</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3</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将新选出的边从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465" y="2479274"/>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976320" y="2348880"/>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10710657" y="2348880"/>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9989484" y="2806080"/>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10781994" y="3757786"/>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9188144" y="3848273"/>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10856607" y="36720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9332607" y="37736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9334195" y="3567286"/>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9486595" y="3672062"/>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9486595" y="3743499"/>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990482" y="38102"/>
            <a:ext cx="7793038" cy="714375"/>
          </a:xfrm>
        </p:spPr>
        <p:txBody>
          <a:bodyPr>
            <a:normAutofit/>
          </a:bodyPr>
          <a:lstStyle/>
          <a:p>
            <a:pPr eaLnBrk="1" hangingPunct="1"/>
            <a:r>
              <a:rPr lang="en-US" altLang="zh-CN" sz="4000" b="1" dirty="0" smtClean="0">
                <a:solidFill>
                  <a:srgbClr val="0000FF"/>
                </a:solidFill>
              </a:rPr>
              <a:t>Prim</a:t>
            </a:r>
            <a:r>
              <a:rPr lang="zh-CN" altLang="en-US" sz="4000" b="1" dirty="0" smtClean="0">
                <a:solidFill>
                  <a:srgbClr val="0000FF"/>
                </a:solidFill>
              </a:rPr>
              <a:t>算法的设计</a:t>
            </a:r>
          </a:p>
        </p:txBody>
      </p:sp>
      <p:sp>
        <p:nvSpPr>
          <p:cNvPr id="159747" name="内容占位符 2"/>
          <p:cNvSpPr>
            <a:spLocks noGrp="1"/>
          </p:cNvSpPr>
          <p:nvPr>
            <p:ph idx="4294967295"/>
          </p:nvPr>
        </p:nvSpPr>
        <p:spPr>
          <a:xfrm>
            <a:off x="871616" y="1046554"/>
            <a:ext cx="6842599" cy="4114800"/>
          </a:xfrm>
        </p:spPr>
        <p:txBody>
          <a:bodyPr/>
          <a:lstStyle/>
          <a:p>
            <a:pPr eaLnBrk="1" hangingPunct="1">
              <a:defRPr/>
            </a:pPr>
            <a:r>
              <a:rPr kumimoji="1" lang="zh-CN" altLang="en-US" sz="2800" b="1" noProof="1">
                <a:latin typeface="Times New Roman" panose="02020603050405020304" pitchFamily="18" charset="0"/>
                <a:cs typeface="Times New Roman" panose="02020603050405020304" pitchFamily="18" charset="0"/>
              </a:rPr>
              <a:t>引入最小推</a:t>
            </a:r>
            <a:r>
              <a:rPr kumimoji="1" lang="en-US" altLang="zh-CN" sz="2800" b="1" noProof="1">
                <a:latin typeface="Times New Roman" panose="02020603050405020304" pitchFamily="18" charset="0"/>
                <a:cs typeface="Times New Roman" panose="02020603050405020304" pitchFamily="18" charset="0"/>
              </a:rPr>
              <a:t>H</a:t>
            </a:r>
            <a:endParaRPr kumimoji="1" lang="en-US" altLang="en-US" sz="2800" b="1" noProof="1">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a:latin typeface="Times New Roman" panose="02020603050405020304" pitchFamily="18" charset="0"/>
                <a:cs typeface="Times New Roman" panose="02020603050405020304" pitchFamily="18" charset="0"/>
              </a:rPr>
              <a:t>H</a:t>
            </a:r>
            <a:r>
              <a:rPr kumimoji="1" lang="zh-CN" altLang="en-US" sz="2400" b="1" noProof="1">
                <a:latin typeface="Times New Roman" panose="02020603050405020304" pitchFamily="18" charset="0"/>
                <a:cs typeface="Times New Roman" panose="02020603050405020304" pitchFamily="18" charset="0"/>
              </a:rPr>
              <a:t>保存</a:t>
            </a:r>
            <a:r>
              <a:rPr kumimoji="1" lang="zh-CN" altLang="en-US" sz="2400" b="1" noProof="1">
                <a:solidFill>
                  <a:srgbClr val="0000FF"/>
                </a:solidFill>
                <a:latin typeface="Times New Roman" panose="02020603050405020304" pitchFamily="18" charset="0"/>
                <a:cs typeface="Times New Roman" panose="02020603050405020304" pitchFamily="18" charset="0"/>
              </a:rPr>
              <a:t>当前</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zh-CN" altLang="en-US" sz="2400" b="1" noProof="1">
                <a:solidFill>
                  <a:srgbClr val="0000FF"/>
                </a:solidFill>
                <a:latin typeface="Times New Roman" panose="02020603050405020304" pitchFamily="18" charset="0"/>
                <a:cs typeface="Times New Roman" panose="02020603050405020304" pitchFamily="18" charset="0"/>
              </a:rPr>
              <a:t>与</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en-US"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zh-CN" altLang="en-US" sz="2400" b="1" noProof="1">
                <a:solidFill>
                  <a:srgbClr val="0000FF"/>
                </a:solidFill>
                <a:latin typeface="Times New Roman" panose="02020603050405020304" pitchFamily="18" charset="0"/>
                <a:cs typeface="Times New Roman" panose="02020603050405020304" pitchFamily="18" charset="0"/>
              </a:rPr>
              <a:t>的所有边(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zh-CN" altLang="en-US" sz="2400" b="1" noProof="1">
                <a:solidFill>
                  <a:srgbClr val="0000FF"/>
                </a:solidFill>
                <a:latin typeface="Times New Roman" panose="02020603050405020304" pitchFamily="18" charset="0"/>
                <a:cs typeface="Times New Roman" panose="02020603050405020304" pitchFamily="18" charset="0"/>
              </a:rPr>
              <a:t>并调整为最小</a:t>
            </a:r>
            <a:r>
              <a:rPr kumimoji="1" lang="zh-CN" altLang="en-US" sz="2400" b="1" noProof="1" smtClean="0">
                <a:solidFill>
                  <a:srgbClr val="0000FF"/>
                </a:solidFill>
                <a:latin typeface="Times New Roman" panose="02020603050405020304" pitchFamily="18" charset="0"/>
                <a:cs typeface="Times New Roman" panose="02020603050405020304" pitchFamily="18" charset="0"/>
              </a:rPr>
              <a:t>堆。</a:t>
            </a:r>
            <a:endParaRPr kumimoji="1" lang="zh-CN" altLang="en-US" sz="2400" b="1" noProof="1">
              <a:solidFill>
                <a:srgbClr val="0000FF"/>
              </a:solidFill>
              <a:latin typeface="Times New Roman" panose="02020603050405020304" pitchFamily="18" charset="0"/>
              <a:cs typeface="Times New Roman" panose="02020603050405020304" pitchFamily="18" charset="0"/>
            </a:endParaRPr>
          </a:p>
          <a:p>
            <a:pPr eaLnBrk="1" hangingPunct="1">
              <a:defRPr/>
            </a:pPr>
            <a:r>
              <a:rPr kumimoji="1" lang="zh-CN" altLang="en-US" sz="2800" b="1" noProof="1">
                <a:solidFill>
                  <a:srgbClr val="080808"/>
                </a:solidFill>
                <a:latin typeface="Times New Roman" panose="02020603050405020304" pitchFamily="18" charset="0"/>
                <a:cs typeface="Times New Roman" panose="02020603050405020304" pitchFamily="18" charset="0"/>
              </a:rPr>
              <a:t>引入</a:t>
            </a:r>
            <a:r>
              <a:rPr kumimoji="1" lang="en-US" altLang="zh-CN" sz="2800" b="1" noProof="1">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rPr>
              <a:t>MST</a:t>
            </a:r>
            <a:r>
              <a:rPr kumimoji="1" lang="zh-CN" altLang="en-US" sz="2800" b="1" noProof="1">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a:latin typeface="Times New Roman" panose="02020603050405020304" pitchFamily="18" charset="0"/>
                <a:cs typeface="Times New Roman" panose="02020603050405020304" pitchFamily="18" charset="0"/>
              </a:rPr>
              <a:t>不</a:t>
            </a:r>
            <a:r>
              <a:rPr kumimoji="1" lang="zh-CN" altLang="en-US" sz="2800" b="1" noProof="1" smtClean="0">
                <a:latin typeface="Times New Roman" panose="02020603050405020304" pitchFamily="18" charset="0"/>
                <a:cs typeface="Times New Roman" panose="02020603050405020304" pitchFamily="18" charset="0"/>
              </a:rPr>
              <a:t>属于</a:t>
            </a:r>
            <a:r>
              <a:rPr kumimoji="1" lang="en-US" altLang="zh-CN" sz="2800" b="1" noProof="1">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8328172"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9768333"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9704040" y="2706689"/>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9407176"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10343801" y="1643063"/>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11064526" y="4292601"/>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11135964" y="4292601"/>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10500964" y="6381751"/>
            <a:ext cx="351058" cy="276999"/>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a:t>
            </a:r>
            <a:r>
              <a:rPr lang="en-US" altLang="zh-CN" sz="1800" b="1">
                <a:solidFill>
                  <a:srgbClr val="0000FF"/>
                </a:solidFill>
                <a:effectLst>
                  <a:outerShdw blurRad="38100" dist="38100" dir="2700000" algn="tl">
                    <a:srgbClr val="C0C0C0"/>
                  </a:outerShdw>
                </a:effectLst>
                <a:latin typeface="宋体" panose="02010600030101010101" pitchFamily="2" charset="-122"/>
              </a:rPr>
              <a:t>b)</a:t>
            </a: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9253190"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0</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1</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2</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3</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4</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5</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6</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842" y="278912"/>
              <a:ext cx="566472" cy="2359514"/>
              <a:chOff x="253" y="-488"/>
              <a:chExt cx="566472" cy="2359514"/>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9178" cy="46129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39" cy="23064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3064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9192864" y="3284539"/>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8749951" y="1733550"/>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9164290"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10418414"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8894414"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8896002"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9048402" y="155733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9048402" y="162877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3698831" y="3731693"/>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1123950" y="885032"/>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4997299" y="587375"/>
            <a:ext cx="2760663" cy="2868613"/>
            <a:chOff x="2767" y="384"/>
            <a:chExt cx="1739" cy="1807"/>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8258176" y="847726"/>
          <a:ext cx="112713" cy="214313"/>
        </p:xfrm>
        <a:graphic>
          <a:graphicData uri="http://schemas.openxmlformats.org/presentationml/2006/ole">
            <mc:AlternateContent xmlns:mc="http://schemas.openxmlformats.org/markup-compatibility/2006">
              <mc:Choice xmlns:v="urn:schemas-microsoft-com:vml" Requires="v">
                <p:oleObj spid="_x0000_s103606"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847726"/>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2273301" y="3582988"/>
            <a:ext cx="2760663" cy="2868612"/>
            <a:chOff x="472" y="2257"/>
            <a:chExt cx="1739" cy="1807"/>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5918202" y="3832549"/>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8018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2171700" y="492126"/>
            <a:ext cx="2797176" cy="2868613"/>
            <a:chOff x="408" y="310"/>
            <a:chExt cx="1762" cy="1807"/>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5731259" y="754064"/>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8161722"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2171701" y="3492501"/>
            <a:ext cx="2760663" cy="2855913"/>
            <a:chOff x="471" y="2200"/>
            <a:chExt cx="1739" cy="1799"/>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5740785" y="3741739"/>
            <a:ext cx="5251759"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785057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2271714" y="638175"/>
            <a:ext cx="2760663" cy="2897188"/>
            <a:chOff x="471" y="402"/>
            <a:chExt cx="1739" cy="1825"/>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6023669"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7871519"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2281239" y="3503614"/>
            <a:ext cx="2760663" cy="2897187"/>
            <a:chOff x="477" y="2207"/>
            <a:chExt cx="1739" cy="1825"/>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6023669"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7581006"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1963738" y="4121151"/>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3048001" y="2273301"/>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2165351" y="601664"/>
            <a:ext cx="2760663" cy="2897187"/>
            <a:chOff x="404" y="379"/>
            <a:chExt cx="1739" cy="1825"/>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5815582"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8833420"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8256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选不同的起始顶点得到的</a:t>
            </a:r>
            <a:r>
              <a:rPr kumimoji="1" lang="en-US" altLang="zh-CN" b="1" dirty="0">
                <a:solidFill>
                  <a:schemeClr val="bg1"/>
                </a:solidFill>
                <a:latin typeface="Tahoma" panose="020B0604030504040204" pitchFamily="34" charset="0"/>
                <a:ea typeface="黑体" panose="02010609060101010101" pitchFamily="49" charset="-122"/>
              </a:rPr>
              <a:t>MST</a:t>
            </a:r>
            <a:r>
              <a:rPr kumimoji="1" lang="zh-CN" altLang="en-US" b="1" dirty="0">
                <a:solidFill>
                  <a:schemeClr val="bg1"/>
                </a:solidFill>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3559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6378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8131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6607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4930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2949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5235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4092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4016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5387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3254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3482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5464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6911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7064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6683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3406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5768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033025" y="25415"/>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24" name="Text Box 21"/>
          <p:cNvSpPr txBox="1">
            <a:spLocks noChangeArrowheads="1"/>
          </p:cNvSpPr>
          <p:nvPr/>
        </p:nvSpPr>
        <p:spPr bwMode="auto">
          <a:xfrm>
            <a:off x="4762501" y="10271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2949576" y="2387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4000501" y="4521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3924301" y="3073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5753100" y="2921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7429500" y="31496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3559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4016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4930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5464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5540376" y="17129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6607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7064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8131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6911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6378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3482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2949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5768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5235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6743700" y="223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5768975" y="29321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7439025" y="31607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3940176" y="3054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2339975" y="5492751"/>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5235576" y="5492750"/>
            <a:ext cx="4156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5680"/>
            <a:ext cx="2216150" cy="1477963"/>
          </a:xfrm>
        </p:spPr>
      </p:pic>
      <p:sp>
        <p:nvSpPr>
          <p:cNvPr id="2" name="文本框 1"/>
          <p:cNvSpPr txBox="1"/>
          <p:nvPr/>
        </p:nvSpPr>
        <p:spPr>
          <a:xfrm>
            <a:off x="9664701" y="1507331"/>
            <a:ext cx="977609" cy="1569660"/>
          </a:xfrm>
          <a:prstGeom prst="rect">
            <a:avLst/>
          </a:prstGeom>
          <a:noFill/>
        </p:spPr>
        <p:txBody>
          <a:bodyPr wrap="square" rtlCol="0">
            <a:spAutoFit/>
          </a:bodyPr>
          <a:lstStyle/>
          <a:p>
            <a:r>
              <a:rPr lang="en-US" altLang="zh-CN" dirty="0"/>
              <a:t>1</a:t>
            </a:r>
            <a:r>
              <a:rPr lang="zh-CN" altLang="en-US" dirty="0"/>
              <a:t>：</a:t>
            </a:r>
            <a:r>
              <a:rPr lang="en-US" altLang="zh-CN" dirty="0"/>
              <a:t>a</a:t>
            </a:r>
          </a:p>
          <a:p>
            <a:r>
              <a:rPr lang="en-US" altLang="zh-CN" dirty="0"/>
              <a:t>2</a:t>
            </a:r>
            <a:r>
              <a:rPr lang="zh-CN" altLang="en-US" dirty="0"/>
              <a:t>：</a:t>
            </a:r>
            <a:r>
              <a:rPr lang="en-US" altLang="zh-CN" dirty="0"/>
              <a:t>b</a:t>
            </a:r>
          </a:p>
          <a:p>
            <a:r>
              <a:rPr lang="en-US" altLang="zh-CN" dirty="0"/>
              <a:t>3</a:t>
            </a:r>
            <a:r>
              <a:rPr lang="zh-CN" altLang="en-US" dirty="0"/>
              <a:t>：</a:t>
            </a:r>
            <a:r>
              <a:rPr lang="en-US" altLang="zh-CN" dirty="0"/>
              <a:t>c</a:t>
            </a:r>
          </a:p>
          <a:p>
            <a:r>
              <a:rPr lang="en-US" altLang="zh-CN" dirty="0"/>
              <a:t>4</a:t>
            </a:r>
            <a:r>
              <a:rPr lang="zh-CN" altLang="en-US" dirty="0"/>
              <a:t>：</a:t>
            </a:r>
            <a:r>
              <a:rPr lang="en-US" altLang="zh-CN" dirty="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47328" y="1052736"/>
            <a:ext cx="5688632"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Prim (Graph&lt;T, E&gt;&amp; G,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T u0,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E&gt;&amp; MST)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v, count;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顶点数	</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(u0);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E&gt;&gt; H(m);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[n];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n;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false;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p>
          <a:p>
            <a:pPr>
              <a:lnSpc>
                <a:spcPct val="105000"/>
              </a:lnSpc>
              <a:spcBef>
                <a:spcPct val="5000"/>
              </a:spcBef>
              <a:buClr>
                <a:schemeClr val="folHlink"/>
              </a:buClr>
              <a:buSzPct val="60000"/>
              <a:buFont typeface="Wingdings" panose="05000000000000000000" pitchFamily="2" charset="2"/>
              <a:buNone/>
              <a:defRPr/>
            </a:pPr>
            <a:endPar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11424" y="0"/>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000" b="1" noProof="1">
                <a:solidFill>
                  <a:srgbClr val="0000FF"/>
                </a:solidFill>
                <a:latin typeface="Times New Roman" panose="02020603050405020304" pitchFamily="18" charset="0"/>
                <a:ea typeface="宋体" panose="02010600030101010101" pitchFamily="2" charset="-122"/>
              </a:rPr>
              <a:t>Prim</a:t>
            </a:r>
            <a:r>
              <a:rPr lang="zh-CN" altLang="en-US" sz="4000" b="1" noProof="1">
                <a:solidFill>
                  <a:srgbClr val="0000FF"/>
                </a:solidFill>
                <a:latin typeface="Times New Roman" panose="02020603050405020304" pitchFamily="18" charset="0"/>
                <a:ea typeface="宋体" panose="02010600030101010101" pitchFamily="2" charset="-122"/>
              </a:rPr>
              <a:t>算法的实现</a:t>
            </a:r>
          </a:p>
        </p:txBody>
      </p:sp>
      <p:sp>
        <p:nvSpPr>
          <p:cNvPr id="4" name="Rectangle 2"/>
          <p:cNvSpPr txBox="1"/>
          <p:nvPr/>
        </p:nvSpPr>
        <p:spPr>
          <a:xfrm>
            <a:off x="5807968" y="715392"/>
            <a:ext cx="638403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do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(v != -1)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u;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count &lt; n)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break;</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(count &lt; n);</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cxnSp>
        <p:nvCxnSpPr>
          <p:cNvPr id="3" name="直接连接符 2"/>
          <p:cNvCxnSpPr/>
          <p:nvPr/>
        </p:nvCxnSpPr>
        <p:spPr>
          <a:xfrm>
            <a:off x="5735960" y="750888"/>
            <a:ext cx="0" cy="610711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600" dirty="0" smtClean="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4120</TotalTime>
  <Pages>0</Pages>
  <Words>4370</Words>
  <Characters>0</Characters>
  <Application>Microsoft Office PowerPoint</Application>
  <DocSecurity>0</DocSecurity>
  <PresentationFormat>宽屏</PresentationFormat>
  <Lines>0</Lines>
  <Paragraphs>4104</Paragraphs>
  <Slides>199</Slides>
  <Notes>53</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199</vt:i4>
      </vt:variant>
    </vt:vector>
  </HeadingPairs>
  <TitlesOfParts>
    <vt:vector size="228" baseType="lpstr">
      <vt:lpstr>ITC Officina Sans Book</vt:lpstr>
      <vt:lpstr>Monotype Sorts</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Calibri</vt:lpstr>
      <vt:lpstr>Calibri Light</vt:lpstr>
      <vt:lpstr>Comic Sans MS</vt:lpstr>
      <vt:lpstr>Corbel</vt:lpstr>
      <vt:lpstr>Courier New</vt:lpstr>
      <vt:lpstr>Garamond</vt:lpstr>
      <vt:lpstr>Symbol</vt:lpstr>
      <vt:lpstr>Tahoma</vt:lpstr>
      <vt:lpstr>Times New Roman</vt:lpstr>
      <vt:lpstr>Verdana</vt:lpstr>
      <vt:lpstr>Webdings</vt:lpstr>
      <vt:lpstr>Wingdings</vt:lpstr>
      <vt:lpstr>3_Blends</vt:lpstr>
      <vt:lpstr>Equation.3</vt:lpstr>
      <vt:lpstr>Equation</vt:lpstr>
      <vt:lpstr>MathType 7.0 Equation</vt:lpstr>
      <vt:lpstr>数 据 结 构 第8章 图</vt:lpstr>
      <vt:lpstr>第七章要点回顾</vt:lpstr>
      <vt:lpstr>PowerPoint 演示文稿</vt:lpstr>
      <vt:lpstr>PowerPoint 演示文稿</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Kruskal算法的复杂度分析</vt:lpstr>
      <vt:lpstr>Kruskal算法的实现 </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KISS(Keep It Simple &amp; Stupid)</vt:lpstr>
      <vt:lpstr>8.5.1 Dijkstra算法</vt:lpstr>
      <vt:lpstr>PowerPoint 演示文稿</vt:lpstr>
      <vt:lpstr>Dijkstra算法的设计</vt:lpstr>
      <vt:lpstr>PowerPoint 演示文稿</vt:lpstr>
      <vt:lpstr>PowerPoint 演示文稿</vt:lpstr>
      <vt:lpstr>PowerPoint 演示文稿</vt:lpstr>
      <vt:lpstr>PowerPoint 演示文稿</vt:lpstr>
      <vt:lpstr>Dijkstra算法时间复杂度分析</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求图中所有点对的最短路径</vt:lpstr>
      <vt:lpstr>课堂作业-最短路径</vt:lpstr>
      <vt:lpstr>课后作业</vt:lpstr>
      <vt:lpstr>补充知识：A*算法</vt:lpstr>
      <vt:lpstr>Dijkstra vs. A*</vt:lpstr>
      <vt:lpstr>基于Dijkstra算法的最短路径搜索</vt:lpstr>
      <vt:lpstr>基于Dijkstra算法的最短路径搜索</vt:lpstr>
      <vt:lpstr>Dijkstra算法</vt:lpstr>
      <vt:lpstr>Dijkstra算法</vt:lpstr>
      <vt:lpstr>A*算法</vt:lpstr>
      <vt:lpstr>A*算法的一些相关概念</vt:lpstr>
      <vt:lpstr>新的代价(距离)函数</vt:lpstr>
      <vt:lpstr>让我们试试启发式</vt:lpstr>
      <vt:lpstr>A*算法</vt:lpstr>
      <vt:lpstr>启发式函数</vt:lpstr>
      <vt:lpstr>A*算法的具体实现</vt:lpstr>
      <vt:lpstr>A*算法分析</vt:lpstr>
      <vt:lpstr>A*算法与Dijkstra算法对比分析</vt:lpstr>
      <vt:lpstr>PowerPoint 演示文稿</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PowerPoint 演示文稿</vt:lpstr>
      <vt:lpstr>第四次上机作业（TBA）</vt:lpstr>
      <vt:lpstr>PowerPoint 演示文稿</vt:lpstr>
      <vt:lpstr>第四次上机作业（TBA）</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287</cp:revision>
  <dcterms:created xsi:type="dcterms:W3CDTF">2016-08-11T01:29:18Z</dcterms:created>
  <dcterms:modified xsi:type="dcterms:W3CDTF">2020-11-14T04:21:38Z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